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0" r:id="rId6"/>
    <p:sldId id="275" r:id="rId7"/>
    <p:sldId id="270" r:id="rId8"/>
    <p:sldId id="271" r:id="rId9"/>
    <p:sldId id="272" r:id="rId10"/>
    <p:sldId id="273" r:id="rId11"/>
    <p:sldId id="274" r:id="rId12"/>
    <p:sldId id="276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74501694350241"/>
          <c:y val="6.5606689352217001E-2"/>
          <c:w val="0.51725021233261248"/>
          <c:h val="0.770189475240235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</c:spPr>
          <c:explosion val="32"/>
          <c:dPt>
            <c:idx val="0"/>
            <c:bubble3D val="0"/>
            <c:explosion val="1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explosion val="1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explosion val="1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explosion val="1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explosion val="1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explosion val="1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7"/>
        <c:holeSize val="4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0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9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51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7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68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2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3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8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2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0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5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2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1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9B5D-48EF-4D4F-A12F-7DD02EBBC418}" type="datetimeFigureOut">
              <a:rPr lang="ru-RU" smtClean="0"/>
              <a:t>15.07.2019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B5DA-4CE1-4743-8C49-4742142EF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5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emf"/><Relationship Id="rId3" Type="http://schemas.openxmlformats.org/officeDocument/2006/relationships/image" Target="../media/image36.pn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2.jpeg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11" Type="http://schemas.openxmlformats.org/officeDocument/2006/relationships/image" Target="../media/image43.png"/><Relationship Id="rId5" Type="http://schemas.openxmlformats.org/officeDocument/2006/relationships/image" Target="../media/image37.emf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2.jp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4.jp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0.jpg"/><Relationship Id="rId7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2.jpeg"/><Relationship Id="rId2" Type="http://schemas.openxmlformats.org/officeDocument/2006/relationships/image" Target="../media/image73.pn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9.jp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ct.kz/" TargetMode="External"/><Relationship Id="rId3" Type="http://schemas.openxmlformats.org/officeDocument/2006/relationships/image" Target="../media/image94.jpg"/><Relationship Id="rId7" Type="http://schemas.openxmlformats.org/officeDocument/2006/relationships/hyperlink" Target="mailto:info@cct.kz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3429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42" y="2357411"/>
            <a:ext cx="3138718" cy="10811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071263" y="3848100"/>
            <a:ext cx="194208" cy="190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71263" y="4210050"/>
            <a:ext cx="194208" cy="190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073117" y="4591050"/>
            <a:ext cx="194208" cy="190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265470" y="3692009"/>
            <a:ext cx="328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5469" y="4078932"/>
            <a:ext cx="328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5469" y="4457997"/>
            <a:ext cx="328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00" y="1409037"/>
            <a:ext cx="3359886" cy="380528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999460"/>
            <a:ext cx="88781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36875" y="1244008"/>
            <a:ext cx="2881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o-RO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Производительность – 3500 тонн/год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Собственный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EPC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проект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Введен в эксплуатацию в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2007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году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Самые качественные промышленные газы в регионе</a:t>
            </a:r>
          </a:p>
          <a:p>
            <a:pPr marL="285750" indent="-285750">
              <a:defRPr/>
            </a:pP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Оказываются услуги по </a:t>
            </a:r>
            <a:r>
              <a:rPr lang="ru-RU" sz="1200" dirty="0" err="1" smtClean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опрессовке</a:t>
            </a:r>
            <a:r>
              <a:rPr lang="ru-RU" sz="1200" dirty="0" smtClean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продувке и испытаниям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Schlumberger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Halliburton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BJ Services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Флагман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 err="1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Казстройсервис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 err="1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КазТрансОйл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Maersk Oil Kazakhstan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 err="1" smtClean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Жайыкмунай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9037"/>
            <a:ext cx="2636875" cy="380528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177393"/>
            <a:ext cx="9486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АЗОТНЫЙ ЗАВОД</a:t>
            </a:r>
          </a:p>
          <a:p>
            <a:r>
              <a:rPr lang="ru-RU" b="1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в</a:t>
            </a:r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городе Уральск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-1" y="5713227"/>
            <a:ext cx="88781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5100" y="6125757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ТОО «</a:t>
            </a:r>
            <a:r>
              <a:rPr lang="en-US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Caspian</a:t>
            </a:r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Contractors Trust</a:t>
            </a:r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2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00" y="1409037"/>
            <a:ext cx="3359886" cy="380528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999460"/>
            <a:ext cx="88781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36876" y="1409037"/>
            <a:ext cx="2881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 smtClean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Актау полимер</a:t>
            </a:r>
            <a:endParaRPr lang="ro-RO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I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Очередь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Полиуретановая изоляция и оцинкованная оболочка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Изоляция стальных труб </a:t>
            </a:r>
            <a:r>
              <a:rPr lang="en-GB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Ø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от 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57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мм. до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560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мм.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Производительность - 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82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000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метров в год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II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Очередь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Полиэтиленовые трубы</a:t>
            </a:r>
            <a:endParaRPr lang="ro-RO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Производительность - 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76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000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метров в год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defRPr/>
            </a:pPr>
            <a:endParaRPr lang="ro-RO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III 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Очередь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:</a:t>
            </a:r>
            <a:endParaRPr lang="en-US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 err="1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Предизолированные</a:t>
            </a: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трубы в полиэтиленовой оболочке</a:t>
            </a:r>
            <a:r>
              <a:rPr lang="ro-RO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ru-RU" sz="1200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Производительность - 99 000 метров в год</a:t>
            </a:r>
            <a:endParaRPr lang="ro-RO" sz="1200" dirty="0"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9037"/>
            <a:ext cx="2636875" cy="380528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-1" y="5713227"/>
            <a:ext cx="88781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5100" y="6125757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ТОО «</a:t>
            </a:r>
            <a:r>
              <a:rPr lang="en-US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Caspian</a:t>
            </a:r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Contractors Trust</a:t>
            </a:r>
            <a:r>
              <a:rPr lang="ru-RU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».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5100" y="169879"/>
            <a:ext cx="9486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ЗАВОД ПО ПРОИЗВОДСТВУ ПРЕДИЗОЛИРОВАННЫХ И ПОЛИЭТИЛЕНОВЫХ </a:t>
            </a:r>
            <a:r>
              <a:rPr lang="ru-RU" b="1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ТРУБ 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в</a:t>
            </a:r>
            <a:r>
              <a:rPr lang="ru-RU" b="1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 городе Актау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00" y="1409036"/>
            <a:ext cx="3359886" cy="3891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6"/>
          <a:stretch/>
        </p:blipFill>
        <p:spPr>
          <a:xfrm>
            <a:off x="-3" y="1388826"/>
            <a:ext cx="2636877" cy="39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1.fotokto.ru/photo/full/552/5522756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4464" y="2012695"/>
            <a:ext cx="6961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 </a:t>
            </a:r>
          </a:p>
          <a:p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40327" y="2982191"/>
            <a:ext cx="830233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95656" y="2982191"/>
            <a:ext cx="26912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Ключевые проекты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3429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grpSp>
        <p:nvGrpSpPr>
          <p:cNvPr id="149" name="Group 164"/>
          <p:cNvGrpSpPr/>
          <p:nvPr/>
        </p:nvGrpSpPr>
        <p:grpSpPr>
          <a:xfrm>
            <a:off x="433500" y="1727363"/>
            <a:ext cx="8329500" cy="3739468"/>
            <a:chOff x="658894" y="1264977"/>
            <a:chExt cx="10251692" cy="4602424"/>
          </a:xfrm>
        </p:grpSpPr>
        <p:grpSp>
          <p:nvGrpSpPr>
            <p:cNvPr id="150" name="Группа 15"/>
            <p:cNvGrpSpPr/>
            <p:nvPr/>
          </p:nvGrpSpPr>
          <p:grpSpPr>
            <a:xfrm>
              <a:off x="2177828" y="2738859"/>
              <a:ext cx="6492039" cy="3128542"/>
              <a:chOff x="1515532" y="1479291"/>
              <a:chExt cx="6759854" cy="3373966"/>
            </a:xfrm>
          </p:grpSpPr>
          <p:pic>
            <p:nvPicPr>
              <p:cNvPr id="241" name="Рисунок 1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AFFFF"/>
                  </a:clrFrom>
                  <a:clrTo>
                    <a:srgbClr val="FA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15532" y="1479291"/>
                <a:ext cx="6759854" cy="3373966"/>
              </a:xfrm>
              <a:prstGeom prst="rect">
                <a:avLst/>
              </a:prstGeom>
            </p:spPr>
          </p:pic>
          <p:pic>
            <p:nvPicPr>
              <p:cNvPr id="242" name="Picture 8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4329" y="3277120"/>
                <a:ext cx="187855" cy="200025"/>
              </a:xfrm>
              <a:prstGeom prst="rect">
                <a:avLst/>
              </a:prstGeom>
            </p:spPr>
          </p:pic>
          <p:sp>
            <p:nvSpPr>
              <p:cNvPr id="243" name="TextBox 13"/>
              <p:cNvSpPr txBox="1"/>
              <p:nvPr/>
            </p:nvSpPr>
            <p:spPr>
              <a:xfrm>
                <a:off x="2654158" y="3074699"/>
                <a:ext cx="905932" cy="321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975" dirty="0">
                    <a:solidFill>
                      <a:schemeClr val="bg1"/>
                    </a:solidFill>
                  </a:rPr>
                  <a:t>Атырау</a:t>
                </a:r>
              </a:p>
            </p:txBody>
          </p:sp>
        </p:grpSp>
        <p:pic>
          <p:nvPicPr>
            <p:cNvPr id="151" name="Picture 4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536121" y="2497244"/>
              <a:ext cx="144838" cy="139843"/>
            </a:xfrm>
            <a:prstGeom prst="rect">
              <a:avLst/>
            </a:prstGeom>
          </p:spPr>
        </p:pic>
        <p:sp>
          <p:nvSpPr>
            <p:cNvPr id="152" name="Овал 17"/>
            <p:cNvSpPr/>
            <p:nvPr/>
          </p:nvSpPr>
          <p:spPr>
            <a:xfrm>
              <a:off x="664418" y="1812095"/>
              <a:ext cx="894758" cy="906768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53" name="Овал 19"/>
            <p:cNvSpPr/>
            <p:nvPr/>
          </p:nvSpPr>
          <p:spPr>
            <a:xfrm>
              <a:off x="662414" y="2790775"/>
              <a:ext cx="894758" cy="906768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54" name="Овал 20"/>
            <p:cNvSpPr/>
            <p:nvPr/>
          </p:nvSpPr>
          <p:spPr>
            <a:xfrm>
              <a:off x="3554297" y="1292083"/>
              <a:ext cx="894758" cy="906768"/>
            </a:xfrm>
            <a:prstGeom prst="ellipse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55" name="Овал 21"/>
            <p:cNvSpPr/>
            <p:nvPr/>
          </p:nvSpPr>
          <p:spPr>
            <a:xfrm>
              <a:off x="4617142" y="1292083"/>
              <a:ext cx="894758" cy="906768"/>
            </a:xfrm>
            <a:prstGeom prst="ellipse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pic>
          <p:nvPicPr>
            <p:cNvPr id="156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771560" y="2959526"/>
              <a:ext cx="144838" cy="139843"/>
            </a:xfrm>
            <a:prstGeom prst="rect">
              <a:avLst/>
            </a:prstGeom>
          </p:spPr>
        </p:pic>
        <p:pic>
          <p:nvPicPr>
            <p:cNvPr id="157" name="Picture 5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530509" y="4738572"/>
              <a:ext cx="144838" cy="139843"/>
            </a:xfrm>
            <a:prstGeom prst="rect">
              <a:avLst/>
            </a:prstGeom>
          </p:spPr>
        </p:pic>
        <p:sp>
          <p:nvSpPr>
            <p:cNvPr id="158" name="TextBox 25"/>
            <p:cNvSpPr txBox="1"/>
            <p:nvPr/>
          </p:nvSpPr>
          <p:spPr>
            <a:xfrm>
              <a:off x="4982073" y="3042399"/>
              <a:ext cx="1119398" cy="275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53" dirty="0">
                  <a:solidFill>
                    <a:schemeClr val="bg1"/>
                  </a:solidFill>
                </a:rPr>
                <a:t>Петропавловск</a:t>
              </a:r>
            </a:p>
          </p:txBody>
        </p:sp>
        <p:sp>
          <p:nvSpPr>
            <p:cNvPr id="159" name="TextBox 26"/>
            <p:cNvSpPr txBox="1"/>
            <p:nvPr/>
          </p:nvSpPr>
          <p:spPr>
            <a:xfrm>
              <a:off x="3524121" y="4680068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Тенгиз</a:t>
              </a:r>
            </a:p>
          </p:txBody>
        </p:sp>
        <p:pic>
          <p:nvPicPr>
            <p:cNvPr id="160" name="Picture 5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524122" y="4613769"/>
              <a:ext cx="144838" cy="139843"/>
            </a:xfrm>
            <a:prstGeom prst="rect">
              <a:avLst/>
            </a:prstGeom>
          </p:spPr>
        </p:pic>
        <p:sp>
          <p:nvSpPr>
            <p:cNvPr id="161" name="TextBox 28"/>
            <p:cNvSpPr txBox="1"/>
            <p:nvPr/>
          </p:nvSpPr>
          <p:spPr>
            <a:xfrm>
              <a:off x="3580522" y="4518315"/>
              <a:ext cx="996298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Карабатан</a:t>
              </a:r>
            </a:p>
          </p:txBody>
        </p:sp>
        <p:sp>
          <p:nvSpPr>
            <p:cNvPr id="162" name="Прямоугольник 39"/>
            <p:cNvSpPr/>
            <p:nvPr/>
          </p:nvSpPr>
          <p:spPr>
            <a:xfrm>
              <a:off x="1564537" y="4291735"/>
              <a:ext cx="1020398" cy="39079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813" dirty="0"/>
                <a:t>Строительство</a:t>
              </a:r>
            </a:p>
            <a:p>
              <a:pPr>
                <a:lnSpc>
                  <a:spcPct val="90000"/>
                </a:lnSpc>
              </a:pPr>
              <a:r>
                <a:rPr lang="ru-RU" sz="813" dirty="0"/>
                <a:t>Полигона ТБО</a:t>
              </a:r>
            </a:p>
          </p:txBody>
        </p:sp>
        <p:sp>
          <p:nvSpPr>
            <p:cNvPr id="163" name="Прямоугольник 40"/>
            <p:cNvSpPr/>
            <p:nvPr/>
          </p:nvSpPr>
          <p:spPr>
            <a:xfrm>
              <a:off x="1539588" y="3959056"/>
              <a:ext cx="1105643" cy="3907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ГКП </a:t>
              </a:r>
              <a:r>
                <a:rPr lang="ru-RU" sz="975" b="1" dirty="0" err="1"/>
                <a:t>Коктем</a:t>
              </a:r>
              <a:r>
                <a:rPr lang="ru-RU" sz="1463" dirty="0"/>
                <a:t> </a:t>
              </a:r>
            </a:p>
          </p:txBody>
        </p:sp>
        <p:cxnSp>
          <p:nvCxnSpPr>
            <p:cNvPr id="164" name="Соединительная линия уступом 41"/>
            <p:cNvCxnSpPr>
              <a:stCxn id="152" idx="6"/>
              <a:endCxn id="160" idx="1"/>
            </p:cNvCxnSpPr>
            <p:nvPr/>
          </p:nvCxnSpPr>
          <p:spPr>
            <a:xfrm>
              <a:off x="1559176" y="2265480"/>
              <a:ext cx="1964946" cy="241821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Прямоугольник 45"/>
            <p:cNvSpPr/>
            <p:nvPr/>
          </p:nvSpPr>
          <p:spPr>
            <a:xfrm>
              <a:off x="1538837" y="2095612"/>
              <a:ext cx="740242" cy="39071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 err="1"/>
                <a:t>Аджип</a:t>
              </a:r>
              <a:r>
                <a:rPr lang="ru-RU" sz="1463" dirty="0"/>
                <a:t> </a:t>
              </a:r>
            </a:p>
          </p:txBody>
        </p:sp>
        <p:sp>
          <p:nvSpPr>
            <p:cNvPr id="166" name="Прямоугольник 46"/>
            <p:cNvSpPr/>
            <p:nvPr/>
          </p:nvSpPr>
          <p:spPr>
            <a:xfrm>
              <a:off x="1538837" y="2389197"/>
              <a:ext cx="1121018" cy="5755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Строительство </a:t>
              </a:r>
            </a:p>
            <a:p>
              <a:r>
                <a:rPr lang="ru-RU" sz="813" dirty="0"/>
                <a:t>компрессорных </a:t>
              </a:r>
            </a:p>
            <a:p>
              <a:r>
                <a:rPr lang="ru-RU" sz="813" dirty="0"/>
                <a:t> и подстанции</a:t>
              </a:r>
            </a:p>
          </p:txBody>
        </p:sp>
        <p:cxnSp>
          <p:nvCxnSpPr>
            <p:cNvPr id="167" name="Соединительная линия уступом 53"/>
            <p:cNvCxnSpPr>
              <a:stCxn id="153" idx="6"/>
              <a:endCxn id="159" idx="1"/>
            </p:cNvCxnSpPr>
            <p:nvPr/>
          </p:nvCxnSpPr>
          <p:spPr>
            <a:xfrm>
              <a:off x="1557172" y="3244159"/>
              <a:ext cx="1966949" cy="158506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Прямоугольник 72"/>
            <p:cNvSpPr/>
            <p:nvPr/>
          </p:nvSpPr>
          <p:spPr>
            <a:xfrm>
              <a:off x="1553875" y="3028681"/>
              <a:ext cx="546895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ТШО</a:t>
              </a:r>
            </a:p>
          </p:txBody>
        </p:sp>
        <p:sp>
          <p:nvSpPr>
            <p:cNvPr id="169" name="Прямоугольник 73"/>
            <p:cNvSpPr/>
            <p:nvPr/>
          </p:nvSpPr>
          <p:spPr>
            <a:xfrm>
              <a:off x="1541416" y="3270776"/>
              <a:ext cx="1198377" cy="72950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Изготовление </a:t>
              </a:r>
            </a:p>
            <a:p>
              <a:r>
                <a:rPr lang="ru-RU" sz="813" dirty="0"/>
                <a:t>железно-дорожной </a:t>
              </a:r>
            </a:p>
            <a:p>
              <a:r>
                <a:rPr lang="ru-RU" sz="813" dirty="0"/>
                <a:t>эстакады</a:t>
              </a:r>
            </a:p>
          </p:txBody>
        </p:sp>
        <p:cxnSp>
          <p:nvCxnSpPr>
            <p:cNvPr id="170" name="Прямая соединительная линия 79"/>
            <p:cNvCxnSpPr/>
            <p:nvPr/>
          </p:nvCxnSpPr>
          <p:spPr>
            <a:xfrm flipV="1">
              <a:off x="3392537" y="3106585"/>
              <a:ext cx="0" cy="13145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81"/>
            <p:cNvCxnSpPr/>
            <p:nvPr/>
          </p:nvCxnSpPr>
          <p:spPr>
            <a:xfrm rot="10800000">
              <a:off x="2700998" y="3110132"/>
              <a:ext cx="1327373" cy="5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94"/>
            <p:cNvCxnSpPr/>
            <p:nvPr/>
          </p:nvCxnSpPr>
          <p:spPr>
            <a:xfrm flipH="1">
              <a:off x="4027808" y="2215611"/>
              <a:ext cx="254" cy="8873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Прямоугольник 98"/>
            <p:cNvSpPr/>
            <p:nvPr/>
          </p:nvSpPr>
          <p:spPr>
            <a:xfrm>
              <a:off x="4008642" y="2208091"/>
              <a:ext cx="593362" cy="2983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АНПЗ</a:t>
              </a:r>
            </a:p>
          </p:txBody>
        </p:sp>
        <p:sp>
          <p:nvSpPr>
            <p:cNvPr id="174" name="Прямоугольник 99"/>
            <p:cNvSpPr/>
            <p:nvPr/>
          </p:nvSpPr>
          <p:spPr>
            <a:xfrm>
              <a:off x="4001675" y="2441343"/>
              <a:ext cx="1150610" cy="72950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Изготовление </a:t>
              </a:r>
            </a:p>
            <a:p>
              <a:r>
                <a:rPr lang="ru-RU" sz="813" dirty="0"/>
                <a:t>резервуаров</a:t>
              </a:r>
            </a:p>
            <a:p>
              <a:r>
                <a:rPr lang="ru-RU" sz="813" dirty="0"/>
                <a:t>и труб сбросных </a:t>
              </a:r>
            </a:p>
            <a:p>
              <a:r>
                <a:rPr lang="ru-RU" sz="813" dirty="0"/>
                <a:t>газов </a:t>
              </a:r>
            </a:p>
          </p:txBody>
        </p:sp>
        <p:sp>
          <p:nvSpPr>
            <p:cNvPr id="175" name="Прямоугольник 103"/>
            <p:cNvSpPr/>
            <p:nvPr/>
          </p:nvSpPr>
          <p:spPr>
            <a:xfrm>
              <a:off x="2745954" y="2225471"/>
              <a:ext cx="1375525" cy="95615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  <a:spcAft>
                  <a:spcPts val="488"/>
                </a:spcAft>
              </a:pPr>
              <a:r>
                <a:rPr lang="ru-RU" sz="975" b="1" kern="900" dirty="0"/>
                <a:t>ЗМТО</a:t>
              </a:r>
            </a:p>
            <a:p>
              <a:r>
                <a:rPr lang="ru-RU" sz="813" kern="900" dirty="0"/>
                <a:t>Завод </a:t>
              </a:r>
            </a:p>
            <a:p>
              <a:r>
                <a:rPr lang="ru-RU" sz="813" kern="900" dirty="0"/>
                <a:t>металлоконструкций</a:t>
              </a:r>
            </a:p>
            <a:p>
              <a:r>
                <a:rPr lang="ru-RU" sz="813" kern="900" dirty="0"/>
                <a:t>и технологического </a:t>
              </a:r>
            </a:p>
            <a:p>
              <a:r>
                <a:rPr lang="ru-RU" sz="813" kern="900" dirty="0"/>
                <a:t>оборудования</a:t>
              </a:r>
            </a:p>
          </p:txBody>
        </p:sp>
        <p:sp>
          <p:nvSpPr>
            <p:cNvPr id="176" name="Прямоугольник 104"/>
            <p:cNvSpPr/>
            <p:nvPr/>
          </p:nvSpPr>
          <p:spPr>
            <a:xfrm>
              <a:off x="6008482" y="2224523"/>
              <a:ext cx="1397130" cy="6309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КТЖ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Всесезонный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комплекс мойки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вагонов</a:t>
              </a:r>
            </a:p>
          </p:txBody>
        </p:sp>
        <p:cxnSp>
          <p:nvCxnSpPr>
            <p:cNvPr id="177" name="Прямая соединительная линия 116"/>
            <p:cNvCxnSpPr/>
            <p:nvPr/>
          </p:nvCxnSpPr>
          <p:spPr>
            <a:xfrm flipH="1">
              <a:off x="1471247" y="5088837"/>
              <a:ext cx="1898109" cy="35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Соединительная линия уступом 127"/>
            <p:cNvCxnSpPr/>
            <p:nvPr/>
          </p:nvCxnSpPr>
          <p:spPr>
            <a:xfrm rot="16200000" flipH="1">
              <a:off x="5006650" y="2260629"/>
              <a:ext cx="830597" cy="70703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545152" y="4303130"/>
              <a:ext cx="144838" cy="139843"/>
            </a:xfrm>
            <a:prstGeom prst="rect">
              <a:avLst/>
            </a:prstGeom>
          </p:spPr>
        </p:pic>
        <p:sp>
          <p:nvSpPr>
            <p:cNvPr id="180" name="TextBox 28"/>
            <p:cNvSpPr txBox="1"/>
            <p:nvPr/>
          </p:nvSpPr>
          <p:spPr>
            <a:xfrm>
              <a:off x="5614132" y="4216931"/>
              <a:ext cx="97279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Жезказган</a:t>
              </a:r>
            </a:p>
          </p:txBody>
        </p:sp>
        <p:pic>
          <p:nvPicPr>
            <p:cNvPr id="181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332552" y="3905196"/>
              <a:ext cx="144838" cy="139843"/>
            </a:xfrm>
            <a:prstGeom prst="rect">
              <a:avLst/>
            </a:prstGeom>
          </p:spPr>
        </p:pic>
        <p:sp>
          <p:nvSpPr>
            <p:cNvPr id="182" name="TextBox 28"/>
            <p:cNvSpPr txBox="1"/>
            <p:nvPr/>
          </p:nvSpPr>
          <p:spPr>
            <a:xfrm>
              <a:off x="6418836" y="3818581"/>
              <a:ext cx="98677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Караганда</a:t>
              </a:r>
            </a:p>
          </p:txBody>
        </p:sp>
        <p:pic>
          <p:nvPicPr>
            <p:cNvPr id="183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197085" y="3955992"/>
              <a:ext cx="144838" cy="139843"/>
            </a:xfrm>
            <a:prstGeom prst="rect">
              <a:avLst/>
            </a:prstGeom>
          </p:spPr>
        </p:pic>
        <p:sp>
          <p:nvSpPr>
            <p:cNvPr id="184" name="TextBox 28"/>
            <p:cNvSpPr txBox="1"/>
            <p:nvPr/>
          </p:nvSpPr>
          <p:spPr>
            <a:xfrm>
              <a:off x="6231397" y="3963239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Сарань</a:t>
              </a:r>
            </a:p>
          </p:txBody>
        </p:sp>
        <p:pic>
          <p:nvPicPr>
            <p:cNvPr id="185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255421" y="5098998"/>
              <a:ext cx="144838" cy="139843"/>
            </a:xfrm>
            <a:prstGeom prst="rect">
              <a:avLst/>
            </a:prstGeom>
          </p:spPr>
        </p:pic>
        <p:sp>
          <p:nvSpPr>
            <p:cNvPr id="186" name="TextBox 28"/>
            <p:cNvSpPr txBox="1"/>
            <p:nvPr/>
          </p:nvSpPr>
          <p:spPr>
            <a:xfrm>
              <a:off x="6469270" y="5021270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975" dirty="0">
                  <a:solidFill>
                    <a:schemeClr val="bg1"/>
                  </a:solidFill>
                </a:rPr>
                <a:t>Хоргос</a:t>
              </a:r>
            </a:p>
          </p:txBody>
        </p:sp>
        <p:pic>
          <p:nvPicPr>
            <p:cNvPr id="187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273287" y="4811131"/>
              <a:ext cx="144838" cy="139843"/>
            </a:xfrm>
            <a:prstGeom prst="rect">
              <a:avLst/>
            </a:prstGeom>
          </p:spPr>
        </p:pic>
        <p:sp>
          <p:nvSpPr>
            <p:cNvPr id="188" name="TextBox 28"/>
            <p:cNvSpPr txBox="1"/>
            <p:nvPr/>
          </p:nvSpPr>
          <p:spPr>
            <a:xfrm>
              <a:off x="6342269" y="4724935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dirty="0">
                  <a:solidFill>
                    <a:schemeClr val="bg1"/>
                  </a:solidFill>
                </a:rPr>
                <a:t>Улкен</a:t>
              </a:r>
            </a:p>
          </p:txBody>
        </p:sp>
        <p:sp>
          <p:nvSpPr>
            <p:cNvPr id="189" name="TextBox 26"/>
            <p:cNvSpPr txBox="1"/>
            <p:nvPr/>
          </p:nvSpPr>
          <p:spPr>
            <a:xfrm>
              <a:off x="3316459" y="4908795"/>
              <a:ext cx="587326" cy="227281"/>
            </a:xfrm>
            <a:custGeom>
              <a:avLst/>
              <a:gdLst>
                <a:gd name="connsiteX0" fmla="*/ 0 w 564020"/>
                <a:gd name="connsiteY0" fmla="*/ 0 h 208341"/>
                <a:gd name="connsiteX1" fmla="*/ 564020 w 564020"/>
                <a:gd name="connsiteY1" fmla="*/ 0 h 208341"/>
                <a:gd name="connsiteX2" fmla="*/ 564020 w 564020"/>
                <a:gd name="connsiteY2" fmla="*/ 208341 h 208341"/>
                <a:gd name="connsiteX3" fmla="*/ 0 w 564020"/>
                <a:gd name="connsiteY3" fmla="*/ 208341 h 208341"/>
                <a:gd name="connsiteX4" fmla="*/ 0 w 564020"/>
                <a:gd name="connsiteY4" fmla="*/ 0 h 2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020" h="208341">
                  <a:moveTo>
                    <a:pt x="0" y="0"/>
                  </a:moveTo>
                  <a:lnTo>
                    <a:pt x="564020" y="0"/>
                  </a:lnTo>
                  <a:lnTo>
                    <a:pt x="564020" y="208341"/>
                  </a:lnTo>
                  <a:lnTo>
                    <a:pt x="0" y="20834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Ins="0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" dirty="0">
                  <a:solidFill>
                    <a:schemeClr val="bg1"/>
                  </a:solidFill>
                </a:rPr>
                <a:t>Жанаозен</a:t>
              </a:r>
            </a:p>
          </p:txBody>
        </p:sp>
        <p:pic>
          <p:nvPicPr>
            <p:cNvPr id="190" name="Picture 5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333946" y="5019520"/>
              <a:ext cx="144838" cy="139843"/>
            </a:xfrm>
            <a:prstGeom prst="rect">
              <a:avLst/>
            </a:prstGeom>
          </p:spPr>
        </p:pic>
        <p:pic>
          <p:nvPicPr>
            <p:cNvPr id="191" name="Picture 5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176982" y="5138704"/>
              <a:ext cx="144838" cy="139843"/>
            </a:xfrm>
            <a:prstGeom prst="rect">
              <a:avLst/>
            </a:prstGeom>
          </p:spPr>
        </p:pic>
        <p:sp>
          <p:nvSpPr>
            <p:cNvPr id="192" name="TextBox 26"/>
            <p:cNvSpPr txBox="1"/>
            <p:nvPr/>
          </p:nvSpPr>
          <p:spPr>
            <a:xfrm>
              <a:off x="3233945" y="5064600"/>
              <a:ext cx="1041728" cy="28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95" dirty="0">
                  <a:solidFill>
                    <a:schemeClr val="bg1"/>
                  </a:solidFill>
                </a:rPr>
                <a:t>Актау</a:t>
              </a:r>
            </a:p>
          </p:txBody>
        </p:sp>
        <p:pic>
          <p:nvPicPr>
            <p:cNvPr id="193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983222" y="3619928"/>
              <a:ext cx="144838" cy="139843"/>
            </a:xfrm>
            <a:prstGeom prst="rect">
              <a:avLst/>
            </a:prstGeom>
          </p:spPr>
        </p:pic>
        <p:sp>
          <p:nvSpPr>
            <p:cNvPr id="194" name="TextBox 28"/>
            <p:cNvSpPr txBox="1"/>
            <p:nvPr/>
          </p:nvSpPr>
          <p:spPr>
            <a:xfrm>
              <a:off x="6054397" y="3548066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dirty="0">
                  <a:solidFill>
                    <a:schemeClr val="bg1"/>
                  </a:solidFill>
                </a:rPr>
                <a:t>Астана</a:t>
              </a:r>
            </a:p>
          </p:txBody>
        </p:sp>
        <p:pic>
          <p:nvPicPr>
            <p:cNvPr id="195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626688" y="5287866"/>
              <a:ext cx="144838" cy="139843"/>
            </a:xfrm>
            <a:prstGeom prst="rect">
              <a:avLst/>
            </a:prstGeom>
          </p:spPr>
        </p:pic>
        <p:sp>
          <p:nvSpPr>
            <p:cNvPr id="196" name="TextBox 28"/>
            <p:cNvSpPr txBox="1"/>
            <p:nvPr/>
          </p:nvSpPr>
          <p:spPr>
            <a:xfrm>
              <a:off x="6578530" y="5207838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Алматы</a:t>
              </a:r>
            </a:p>
          </p:txBody>
        </p:sp>
        <p:pic>
          <p:nvPicPr>
            <p:cNvPr id="197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146880" y="3713059"/>
              <a:ext cx="144838" cy="139843"/>
            </a:xfrm>
            <a:prstGeom prst="rect">
              <a:avLst/>
            </a:prstGeom>
          </p:spPr>
        </p:pic>
        <p:sp>
          <p:nvSpPr>
            <p:cNvPr id="198" name="TextBox 28"/>
            <p:cNvSpPr txBox="1"/>
            <p:nvPr/>
          </p:nvSpPr>
          <p:spPr>
            <a:xfrm>
              <a:off x="2792546" y="3786411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Уральск</a:t>
              </a:r>
            </a:p>
          </p:txBody>
        </p:sp>
        <p:pic>
          <p:nvPicPr>
            <p:cNvPr id="199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281413" y="3890860"/>
              <a:ext cx="144838" cy="139843"/>
            </a:xfrm>
            <a:prstGeom prst="rect">
              <a:avLst/>
            </a:prstGeom>
          </p:spPr>
        </p:pic>
        <p:sp>
          <p:nvSpPr>
            <p:cNvPr id="200" name="TextBox 28"/>
            <p:cNvSpPr txBox="1"/>
            <p:nvPr/>
          </p:nvSpPr>
          <p:spPr>
            <a:xfrm>
              <a:off x="3918612" y="3955745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Актобе</a:t>
              </a:r>
            </a:p>
          </p:txBody>
        </p:sp>
        <p:sp>
          <p:nvSpPr>
            <p:cNvPr id="201" name="Овал 19"/>
            <p:cNvSpPr/>
            <p:nvPr/>
          </p:nvSpPr>
          <p:spPr>
            <a:xfrm>
              <a:off x="10013040" y="4620978"/>
              <a:ext cx="894758" cy="906768"/>
            </a:xfrm>
            <a:prstGeom prst="ellipse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202" name="Овал 19"/>
            <p:cNvSpPr/>
            <p:nvPr/>
          </p:nvSpPr>
          <p:spPr>
            <a:xfrm>
              <a:off x="10015828" y="3666984"/>
              <a:ext cx="894758" cy="906768"/>
            </a:xfrm>
            <a:prstGeom prst="ellipse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203" name="Овал 19"/>
            <p:cNvSpPr/>
            <p:nvPr/>
          </p:nvSpPr>
          <p:spPr>
            <a:xfrm>
              <a:off x="9978187" y="2680933"/>
              <a:ext cx="894758" cy="906768"/>
            </a:xfrm>
            <a:prstGeom prst="ellipse">
              <a:avLst/>
            </a:prstGeom>
            <a:blipFill dpi="0" rotWithShape="1">
              <a:blip r:embed="rId13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204" name="Овал 19"/>
            <p:cNvSpPr/>
            <p:nvPr/>
          </p:nvSpPr>
          <p:spPr>
            <a:xfrm>
              <a:off x="9959172" y="1687338"/>
              <a:ext cx="894758" cy="906768"/>
            </a:xfrm>
            <a:prstGeom prst="ellipse">
              <a:avLst/>
            </a:prstGeom>
            <a:blipFill dpi="0" rotWithShape="1">
              <a:blip r:embed="rId14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205" name="Овал 19"/>
            <p:cNvSpPr/>
            <p:nvPr/>
          </p:nvSpPr>
          <p:spPr>
            <a:xfrm>
              <a:off x="5617557" y="1283526"/>
              <a:ext cx="894758" cy="906768"/>
            </a:xfrm>
            <a:prstGeom prst="ellipse">
              <a:avLst/>
            </a:prstGeom>
            <a:blipFill dpi="0" rotWithShape="1">
              <a:blip r:embed="rId15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206" name="Прямая соединительная линия 116"/>
            <p:cNvCxnSpPr/>
            <p:nvPr/>
          </p:nvCxnSpPr>
          <p:spPr>
            <a:xfrm flipH="1" flipV="1">
              <a:off x="1554360" y="4247635"/>
              <a:ext cx="985332" cy="25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79"/>
            <p:cNvCxnSpPr/>
            <p:nvPr/>
          </p:nvCxnSpPr>
          <p:spPr>
            <a:xfrm flipV="1">
              <a:off x="2543598" y="4815509"/>
              <a:ext cx="473" cy="3860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81"/>
            <p:cNvCxnSpPr/>
            <p:nvPr/>
          </p:nvCxnSpPr>
          <p:spPr>
            <a:xfrm flipH="1">
              <a:off x="2537690" y="5192411"/>
              <a:ext cx="668114" cy="46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" name="Овал 22"/>
            <p:cNvSpPr/>
            <p:nvPr/>
          </p:nvSpPr>
          <p:spPr>
            <a:xfrm>
              <a:off x="658894" y="4697586"/>
              <a:ext cx="894758" cy="906768"/>
            </a:xfrm>
            <a:prstGeom prst="ellipse">
              <a:avLst/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210" name="Прямая соединительная линия 116"/>
            <p:cNvCxnSpPr/>
            <p:nvPr/>
          </p:nvCxnSpPr>
          <p:spPr>
            <a:xfrm rot="10800000" flipV="1">
              <a:off x="7317545" y="5382063"/>
              <a:ext cx="2757270" cy="93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Прямая соединительная линия 79"/>
            <p:cNvCxnSpPr/>
            <p:nvPr/>
          </p:nvCxnSpPr>
          <p:spPr>
            <a:xfrm flipV="1">
              <a:off x="7316215" y="5214783"/>
              <a:ext cx="1" cy="1825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116"/>
            <p:cNvCxnSpPr>
              <a:stCxn id="202" idx="3"/>
            </p:cNvCxnSpPr>
            <p:nvPr/>
          </p:nvCxnSpPr>
          <p:spPr>
            <a:xfrm rot="5400000">
              <a:off x="8233562" y="2541551"/>
              <a:ext cx="13892" cy="38127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116"/>
            <p:cNvCxnSpPr/>
            <p:nvPr/>
          </p:nvCxnSpPr>
          <p:spPr>
            <a:xfrm flipH="1">
              <a:off x="6254844" y="3362281"/>
              <a:ext cx="371984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84"/>
            <p:cNvCxnSpPr/>
            <p:nvPr/>
          </p:nvCxnSpPr>
          <p:spPr>
            <a:xfrm flipV="1">
              <a:off x="7897970" y="2355825"/>
              <a:ext cx="1" cy="9169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84"/>
            <p:cNvCxnSpPr>
              <a:endCxn id="205" idx="4"/>
            </p:cNvCxnSpPr>
            <p:nvPr/>
          </p:nvCxnSpPr>
          <p:spPr>
            <a:xfrm flipV="1">
              <a:off x="6052223" y="2190294"/>
              <a:ext cx="12713" cy="14412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84"/>
            <p:cNvCxnSpPr/>
            <p:nvPr/>
          </p:nvCxnSpPr>
          <p:spPr>
            <a:xfrm flipH="1" flipV="1">
              <a:off x="6258077" y="3366476"/>
              <a:ext cx="5816" cy="6206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84"/>
            <p:cNvCxnSpPr/>
            <p:nvPr/>
          </p:nvCxnSpPr>
          <p:spPr>
            <a:xfrm flipH="1" flipV="1">
              <a:off x="5597532" y="3275183"/>
              <a:ext cx="5952" cy="10336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84"/>
            <p:cNvCxnSpPr/>
            <p:nvPr/>
          </p:nvCxnSpPr>
          <p:spPr>
            <a:xfrm flipH="1" flipV="1">
              <a:off x="6334423" y="4454848"/>
              <a:ext cx="5664" cy="3704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116"/>
            <p:cNvCxnSpPr/>
            <p:nvPr/>
          </p:nvCxnSpPr>
          <p:spPr>
            <a:xfrm flipH="1" flipV="1">
              <a:off x="5597532" y="3272818"/>
              <a:ext cx="2300441" cy="23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0" name="Прямоугольник 40"/>
            <p:cNvSpPr/>
            <p:nvPr/>
          </p:nvSpPr>
          <p:spPr>
            <a:xfrm>
              <a:off x="1548231" y="4751830"/>
              <a:ext cx="1087477" cy="39071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ru-RU" sz="975" b="1" dirty="0" err="1"/>
                <a:t>Акимат</a:t>
              </a:r>
              <a:r>
                <a:rPr lang="ru-RU" sz="975" b="1" dirty="0"/>
                <a:t> </a:t>
              </a:r>
            </a:p>
            <a:p>
              <a:pPr>
                <a:lnSpc>
                  <a:spcPct val="60000"/>
                </a:lnSpc>
              </a:pPr>
              <a:r>
                <a:rPr lang="ru-RU" sz="975" b="1" dirty="0"/>
                <a:t>г. Жанаозен</a:t>
              </a:r>
              <a:r>
                <a:rPr lang="ru-RU" sz="1463" dirty="0"/>
                <a:t> </a:t>
              </a:r>
            </a:p>
          </p:txBody>
        </p:sp>
        <p:sp>
          <p:nvSpPr>
            <p:cNvPr id="221" name="Прямоугольник 39"/>
            <p:cNvSpPr/>
            <p:nvPr/>
          </p:nvSpPr>
          <p:spPr>
            <a:xfrm>
              <a:off x="1566224" y="5090854"/>
              <a:ext cx="1277177" cy="5293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Реконструкция и расширение тепловых сетей</a:t>
              </a:r>
              <a:endParaRPr lang="ru-RU" sz="813" dirty="0"/>
            </a:p>
          </p:txBody>
        </p:sp>
        <p:sp>
          <p:nvSpPr>
            <p:cNvPr id="222" name="Прямоугольник 39"/>
            <p:cNvSpPr/>
            <p:nvPr/>
          </p:nvSpPr>
          <p:spPr>
            <a:xfrm>
              <a:off x="8408654" y="5379979"/>
              <a:ext cx="1353823" cy="4832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распределительных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тепловых сетей</a:t>
              </a:r>
            </a:p>
          </p:txBody>
        </p:sp>
        <p:sp>
          <p:nvSpPr>
            <p:cNvPr id="223" name="Прямоугольник 39"/>
            <p:cNvSpPr/>
            <p:nvPr/>
          </p:nvSpPr>
          <p:spPr>
            <a:xfrm>
              <a:off x="8408654" y="4427059"/>
              <a:ext cx="1687851" cy="7295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Проектирование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и 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установки подготовки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питьевой воды и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очистных сооружений</a:t>
              </a:r>
              <a:endParaRPr lang="ru-RU" sz="813" dirty="0"/>
            </a:p>
          </p:txBody>
        </p:sp>
        <p:sp>
          <p:nvSpPr>
            <p:cNvPr id="224" name="Прямоугольник 39"/>
            <p:cNvSpPr/>
            <p:nvPr/>
          </p:nvSpPr>
          <p:spPr>
            <a:xfrm>
              <a:off x="8408654" y="3373658"/>
              <a:ext cx="1128910" cy="6063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тепловых  сетей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 err="1"/>
                <a:t>бесканальной</a:t>
              </a:r>
              <a:r>
                <a:rPr lang="ru-RU" sz="813" dirty="0"/>
                <a:t>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прокладки </a:t>
              </a:r>
            </a:p>
          </p:txBody>
        </p:sp>
        <p:sp>
          <p:nvSpPr>
            <p:cNvPr id="225" name="Прямоугольник 39"/>
            <p:cNvSpPr/>
            <p:nvPr/>
          </p:nvSpPr>
          <p:spPr>
            <a:xfrm>
              <a:off x="8408654" y="2340212"/>
              <a:ext cx="1719275" cy="6063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Проектирование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и строительные работы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 err="1"/>
                <a:t>Эскулинского</a:t>
              </a:r>
              <a:r>
                <a:rPr lang="ru-RU" sz="813" dirty="0"/>
                <a:t> группового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водовода</a:t>
              </a:r>
            </a:p>
          </p:txBody>
        </p:sp>
        <p:sp>
          <p:nvSpPr>
            <p:cNvPr id="226" name="Прямоугольник 40"/>
            <p:cNvSpPr/>
            <p:nvPr/>
          </p:nvSpPr>
          <p:spPr>
            <a:xfrm>
              <a:off x="8408654" y="5164054"/>
              <a:ext cx="1263068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МЦПС "Хоргос"</a:t>
              </a:r>
              <a:endParaRPr lang="ru-RU" sz="1463" dirty="0"/>
            </a:p>
          </p:txBody>
        </p:sp>
        <p:sp>
          <p:nvSpPr>
            <p:cNvPr id="227" name="Прямоугольник 40"/>
            <p:cNvSpPr/>
            <p:nvPr/>
          </p:nvSpPr>
          <p:spPr>
            <a:xfrm>
              <a:off x="8408654" y="4170947"/>
              <a:ext cx="773782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Самсунг</a:t>
              </a:r>
              <a:endParaRPr lang="ru-RU" sz="1463" dirty="0"/>
            </a:p>
          </p:txBody>
        </p:sp>
        <p:sp>
          <p:nvSpPr>
            <p:cNvPr id="228" name="Прямоугольник 40"/>
            <p:cNvSpPr/>
            <p:nvPr/>
          </p:nvSpPr>
          <p:spPr>
            <a:xfrm>
              <a:off x="8408654" y="3117550"/>
              <a:ext cx="1375525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 err="1"/>
                <a:t>Акимат</a:t>
              </a:r>
              <a:r>
                <a:rPr lang="ru-RU" sz="975" b="1" dirty="0"/>
                <a:t> г. Сарань</a:t>
              </a:r>
            </a:p>
          </p:txBody>
        </p:sp>
        <p:sp>
          <p:nvSpPr>
            <p:cNvPr id="229" name="Прямоугольник 40"/>
            <p:cNvSpPr/>
            <p:nvPr/>
          </p:nvSpPr>
          <p:spPr>
            <a:xfrm>
              <a:off x="8394208" y="1983765"/>
              <a:ext cx="1584655" cy="4091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Министерство </a:t>
              </a:r>
              <a:endParaRPr lang="en-US" sz="975" b="1" dirty="0"/>
            </a:p>
            <a:p>
              <a:pPr>
                <a:lnSpc>
                  <a:spcPct val="80000"/>
                </a:lnSpc>
              </a:pPr>
              <a:r>
                <a:rPr lang="ru-RU" sz="975" b="1" dirty="0"/>
                <a:t>сельского хозяйства</a:t>
              </a:r>
            </a:p>
          </p:txBody>
        </p:sp>
        <p:sp>
          <p:nvSpPr>
            <p:cNvPr id="230" name="Прямоугольник 104"/>
            <p:cNvSpPr/>
            <p:nvPr/>
          </p:nvSpPr>
          <p:spPr>
            <a:xfrm>
              <a:off x="5001315" y="2230092"/>
              <a:ext cx="1397130" cy="6309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КВР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Реконструкция Соколовского водовода </a:t>
              </a:r>
            </a:p>
          </p:txBody>
        </p:sp>
        <p:pic>
          <p:nvPicPr>
            <p:cNvPr id="231" name="Picture 5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96760" y="3662929"/>
              <a:ext cx="144838" cy="139843"/>
            </a:xfrm>
            <a:prstGeom prst="rect">
              <a:avLst/>
            </a:prstGeom>
          </p:spPr>
        </p:pic>
        <p:sp>
          <p:nvSpPr>
            <p:cNvPr id="232" name="TextBox 28"/>
            <p:cNvSpPr txBox="1"/>
            <p:nvPr/>
          </p:nvSpPr>
          <p:spPr>
            <a:xfrm>
              <a:off x="6443396" y="3427884"/>
              <a:ext cx="95812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Экибастуз</a:t>
              </a:r>
            </a:p>
          </p:txBody>
        </p:sp>
        <p:sp>
          <p:nvSpPr>
            <p:cNvPr id="233" name="Овал 19"/>
            <p:cNvSpPr/>
            <p:nvPr/>
          </p:nvSpPr>
          <p:spPr>
            <a:xfrm>
              <a:off x="7025998" y="1309203"/>
              <a:ext cx="894758" cy="906768"/>
            </a:xfrm>
            <a:prstGeom prst="ellipse">
              <a:avLst/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234" name="Прямая соединительная линия 84"/>
            <p:cNvCxnSpPr/>
            <p:nvPr/>
          </p:nvCxnSpPr>
          <p:spPr>
            <a:xfrm flipV="1">
              <a:off x="7511469" y="2225472"/>
              <a:ext cx="0" cy="14858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116"/>
            <p:cNvCxnSpPr/>
            <p:nvPr/>
          </p:nvCxnSpPr>
          <p:spPr>
            <a:xfrm flipH="1" flipV="1">
              <a:off x="6920822" y="3716905"/>
              <a:ext cx="590645" cy="37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6" name="Прямоугольник 104"/>
            <p:cNvSpPr/>
            <p:nvPr/>
          </p:nvSpPr>
          <p:spPr>
            <a:xfrm>
              <a:off x="7902086" y="1264977"/>
              <a:ext cx="2307037" cy="5077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 err="1"/>
                <a:t>Акимат</a:t>
              </a:r>
              <a:r>
                <a:rPr lang="ru-RU" sz="975" b="1" dirty="0"/>
                <a:t> </a:t>
              </a:r>
              <a:r>
                <a:rPr lang="ru-RU" sz="975" b="1" dirty="0" err="1"/>
                <a:t>Баянаульского</a:t>
              </a:r>
              <a:r>
                <a:rPr lang="ru-RU" sz="975" b="1" dirty="0"/>
                <a:t> района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Полная замена и реконструкция линейной системы водоснабжения  </a:t>
              </a:r>
            </a:p>
          </p:txBody>
        </p:sp>
        <p:cxnSp>
          <p:nvCxnSpPr>
            <p:cNvPr id="237" name="Прямая соединительная линия 79"/>
            <p:cNvCxnSpPr/>
            <p:nvPr/>
          </p:nvCxnSpPr>
          <p:spPr>
            <a:xfrm rot="5400000" flipH="1" flipV="1">
              <a:off x="2118605" y="2524215"/>
              <a:ext cx="1173476" cy="13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8" name="Picture 42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651235" y="1303651"/>
              <a:ext cx="983052" cy="950426"/>
            </a:xfrm>
            <a:prstGeom prst="rect">
              <a:avLst/>
            </a:prstGeom>
          </p:spPr>
        </p:pic>
        <p:cxnSp>
          <p:nvCxnSpPr>
            <p:cNvPr id="239" name="Прямая соединительная линия 116"/>
            <p:cNvCxnSpPr/>
            <p:nvPr/>
          </p:nvCxnSpPr>
          <p:spPr>
            <a:xfrm rot="10800000">
              <a:off x="7900174" y="2356233"/>
              <a:ext cx="2090233" cy="59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0" name="Овал 22"/>
            <p:cNvSpPr/>
            <p:nvPr/>
          </p:nvSpPr>
          <p:spPr>
            <a:xfrm>
              <a:off x="669319" y="3742160"/>
              <a:ext cx="894758" cy="906768"/>
            </a:xfrm>
            <a:prstGeom prst="ellipse">
              <a:avLst/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</p:grpSp>
      <p:cxnSp>
        <p:nvCxnSpPr>
          <p:cNvPr id="244" name="Прямая соединительная линия 81"/>
          <p:cNvCxnSpPr/>
          <p:nvPr/>
        </p:nvCxnSpPr>
        <p:spPr>
          <a:xfrm rot="10800000" flipV="1">
            <a:off x="2000882" y="2423911"/>
            <a:ext cx="114299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Прямая соединительная линия 79"/>
          <p:cNvCxnSpPr/>
          <p:nvPr/>
        </p:nvCxnSpPr>
        <p:spPr>
          <a:xfrm rot="5400000" flipH="1" flipV="1">
            <a:off x="2161164" y="5513552"/>
            <a:ext cx="771540" cy="3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6" name="Рисунок 245" descr="C:\Users\Директор\Desktop\Фото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48" y="5466831"/>
            <a:ext cx="744351" cy="676277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7" name="Прямая соединительная линия 116"/>
          <p:cNvCxnSpPr/>
          <p:nvPr/>
        </p:nvCxnSpPr>
        <p:spPr>
          <a:xfrm rot="10800000" flipV="1">
            <a:off x="1186337" y="5896413"/>
            <a:ext cx="1353980" cy="13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8" name="Прямоугольник 40"/>
          <p:cNvSpPr/>
          <p:nvPr/>
        </p:nvSpPr>
        <p:spPr>
          <a:xfrm>
            <a:off x="1178865" y="5616760"/>
            <a:ext cx="1485271" cy="2723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ru-RU" sz="975" b="1" dirty="0"/>
              <a:t>АО «НК «КТЖ»</a:t>
            </a:r>
          </a:p>
          <a:p>
            <a:pPr>
              <a:lnSpc>
                <a:spcPct val="60000"/>
              </a:lnSpc>
            </a:pPr>
            <a:r>
              <a:rPr lang="ru-RU" sz="975" b="1" dirty="0"/>
              <a:t>ТОО «Найза Курылыс»</a:t>
            </a:r>
            <a:endParaRPr lang="ru-RU" sz="1463" dirty="0"/>
          </a:p>
        </p:txBody>
      </p:sp>
      <p:sp>
        <p:nvSpPr>
          <p:cNvPr id="249" name="Прямоугольник 39"/>
          <p:cNvSpPr/>
          <p:nvPr/>
        </p:nvSpPr>
        <p:spPr>
          <a:xfrm>
            <a:off x="1158239" y="5876978"/>
            <a:ext cx="2423157" cy="3175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813" dirty="0">
                <a:solidFill>
                  <a:srgbClr val="000000"/>
                </a:solidFill>
              </a:rPr>
              <a:t>Строительство паромного комплекса </a:t>
            </a:r>
          </a:p>
          <a:p>
            <a:pPr>
              <a:lnSpc>
                <a:spcPct val="90000"/>
              </a:lnSpc>
            </a:pPr>
            <a:r>
              <a:rPr lang="ru-RU" sz="813" dirty="0">
                <a:solidFill>
                  <a:srgbClr val="000000"/>
                </a:solidFill>
              </a:rPr>
              <a:t>в порту Курык </a:t>
            </a:r>
            <a:endParaRPr lang="ru-RU" sz="813" dirty="0"/>
          </a:p>
        </p:txBody>
      </p:sp>
      <p:cxnSp>
        <p:nvCxnSpPr>
          <p:cNvPr id="250" name="Прямая соединительная линия 84"/>
          <p:cNvCxnSpPr/>
          <p:nvPr/>
        </p:nvCxnSpPr>
        <p:spPr>
          <a:xfrm rot="16200000" flipV="1">
            <a:off x="4736202" y="5074778"/>
            <a:ext cx="1680811" cy="24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" name="TextBox 28"/>
          <p:cNvSpPr txBox="1"/>
          <p:nvPr/>
        </p:nvSpPr>
        <p:spPr>
          <a:xfrm>
            <a:off x="5068722" y="4253081"/>
            <a:ext cx="50911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75" dirty="0">
                <a:solidFill>
                  <a:schemeClr val="bg1"/>
                </a:solidFill>
              </a:rPr>
              <a:t>Абай</a:t>
            </a:r>
          </a:p>
        </p:txBody>
      </p:sp>
      <p:pic>
        <p:nvPicPr>
          <p:cNvPr id="252" name="Picture 51"/>
          <p:cNvPicPr/>
          <p:nvPr/>
        </p:nvPicPr>
        <p:blipFill>
          <a:blip r:embed="rId6"/>
          <a:stretch>
            <a:fillRect/>
          </a:stretch>
        </p:blipFill>
        <p:spPr>
          <a:xfrm>
            <a:off x="5528083" y="4153857"/>
            <a:ext cx="117681" cy="113623"/>
          </a:xfrm>
          <a:prstGeom prst="rect">
            <a:avLst/>
          </a:prstGeom>
        </p:spPr>
      </p:pic>
      <p:cxnSp>
        <p:nvCxnSpPr>
          <p:cNvPr id="253" name="Прямая соединительная линия 116"/>
          <p:cNvCxnSpPr/>
          <p:nvPr/>
        </p:nvCxnSpPr>
        <p:spPr>
          <a:xfrm rot="10800000" flipV="1">
            <a:off x="5585455" y="5918724"/>
            <a:ext cx="2443816" cy="53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4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03540" y="5421116"/>
            <a:ext cx="759460" cy="688497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</p:pic>
      <p:sp>
        <p:nvSpPr>
          <p:cNvPr id="255" name="Прямоугольник 39"/>
          <p:cNvSpPr/>
          <p:nvPr/>
        </p:nvSpPr>
        <p:spPr>
          <a:xfrm>
            <a:off x="5387340" y="5899477"/>
            <a:ext cx="2588487" cy="2925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sz="813" dirty="0"/>
              <a:t>Реконструкция канализационных сетей, канализационных очистных сооружений.</a:t>
            </a:r>
          </a:p>
        </p:txBody>
      </p:sp>
      <p:sp>
        <p:nvSpPr>
          <p:cNvPr id="256" name="Прямоугольник 40"/>
          <p:cNvSpPr/>
          <p:nvPr/>
        </p:nvSpPr>
        <p:spPr>
          <a:xfrm>
            <a:off x="6325493" y="5693558"/>
            <a:ext cx="1568973" cy="242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975" b="1" dirty="0" err="1"/>
              <a:t>Акимат</a:t>
            </a:r>
            <a:r>
              <a:rPr lang="ru-RU" sz="975" b="1" dirty="0"/>
              <a:t> г. Абай</a:t>
            </a:r>
            <a:endParaRPr lang="ru-RU" sz="1463" dirty="0"/>
          </a:p>
        </p:txBody>
      </p:sp>
      <p:sp>
        <p:nvSpPr>
          <p:cNvPr id="257" name="TextBox 28"/>
          <p:cNvSpPr txBox="1"/>
          <p:nvPr/>
        </p:nvSpPr>
        <p:spPr>
          <a:xfrm>
            <a:off x="5875015" y="4115920"/>
            <a:ext cx="70104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75" dirty="0">
                <a:solidFill>
                  <a:schemeClr val="bg1"/>
                </a:solidFill>
              </a:rPr>
              <a:t>Усть-Каменогорск</a:t>
            </a:r>
          </a:p>
        </p:txBody>
      </p:sp>
      <p:pic>
        <p:nvPicPr>
          <p:cNvPr id="258" name="Picture 51"/>
          <p:cNvPicPr/>
          <p:nvPr/>
        </p:nvPicPr>
        <p:blipFill>
          <a:blip r:embed="rId6"/>
          <a:stretch>
            <a:fillRect/>
          </a:stretch>
        </p:blipFill>
        <p:spPr>
          <a:xfrm>
            <a:off x="5947183" y="4153857"/>
            <a:ext cx="117681" cy="113623"/>
          </a:xfrm>
          <a:prstGeom prst="rect">
            <a:avLst/>
          </a:prstGeom>
        </p:spPr>
      </p:pic>
      <p:cxnSp>
        <p:nvCxnSpPr>
          <p:cNvPr id="259" name="Прямая соединительная линия 84"/>
          <p:cNvCxnSpPr/>
          <p:nvPr/>
        </p:nvCxnSpPr>
        <p:spPr>
          <a:xfrm rot="16200000" flipV="1">
            <a:off x="5132445" y="5105261"/>
            <a:ext cx="1718911" cy="10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116"/>
          <p:cNvCxnSpPr/>
          <p:nvPr/>
        </p:nvCxnSpPr>
        <p:spPr>
          <a:xfrm rot="10800000">
            <a:off x="3970018" y="5954514"/>
            <a:ext cx="2024716" cy="2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1" name="Прямоугольник 39"/>
          <p:cNvSpPr/>
          <p:nvPr/>
        </p:nvSpPr>
        <p:spPr>
          <a:xfrm>
            <a:off x="4160518" y="5594681"/>
            <a:ext cx="1592580" cy="3926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813" dirty="0"/>
              <a:t>Реконструкция сетей водоснабжения с. </a:t>
            </a:r>
            <a:r>
              <a:rPr lang="ru-RU" sz="813" dirty="0" err="1"/>
              <a:t>Ахмирово</a:t>
            </a:r>
            <a:r>
              <a:rPr lang="ru-RU" sz="813" dirty="0"/>
              <a:t/>
            </a:r>
            <a:br>
              <a:rPr lang="ru-RU" sz="813" dirty="0"/>
            </a:br>
            <a:r>
              <a:rPr lang="ru-RU" sz="813" dirty="0"/>
              <a:t>г. Усть-Каменогорска ВКО</a:t>
            </a:r>
          </a:p>
        </p:txBody>
      </p:sp>
      <p:sp>
        <p:nvSpPr>
          <p:cNvPr id="262" name="Прямоугольник 40"/>
          <p:cNvSpPr/>
          <p:nvPr/>
        </p:nvSpPr>
        <p:spPr>
          <a:xfrm>
            <a:off x="4361246" y="5945018"/>
            <a:ext cx="846707" cy="24237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75" b="1" dirty="0" err="1"/>
              <a:t>Акимат</a:t>
            </a:r>
            <a:r>
              <a:rPr lang="ru-RU" sz="975" b="1" dirty="0"/>
              <a:t> ВКО</a:t>
            </a:r>
            <a:endParaRPr lang="ru-RU" sz="1463" dirty="0"/>
          </a:p>
        </p:txBody>
      </p:sp>
      <p:pic>
        <p:nvPicPr>
          <p:cNvPr id="263" name="Рисунок 2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92" y="5390632"/>
            <a:ext cx="813231" cy="74676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64" name="TextBox 263"/>
          <p:cNvSpPr txBox="1"/>
          <p:nvPr/>
        </p:nvSpPr>
        <p:spPr>
          <a:xfrm>
            <a:off x="2211629" y="562635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ГЕОГРАФИЯ ПРОЕКТОВ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352109" y="3780609"/>
            <a:ext cx="154577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4352109" y="4174672"/>
            <a:ext cx="154577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/>
          <p:nvPr/>
        </p:nvSpPr>
        <p:spPr>
          <a:xfrm>
            <a:off x="4352109" y="4568735"/>
            <a:ext cx="154577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4352109" y="5006341"/>
            <a:ext cx="154577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4352109" y="5400403"/>
            <a:ext cx="154577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4352109" y="1799409"/>
            <a:ext cx="203563" cy="20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4352109" y="2303417"/>
            <a:ext cx="203563" cy="20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5" name="object 15"/>
          <p:cNvSpPr txBox="1"/>
          <p:nvPr/>
        </p:nvSpPr>
        <p:spPr>
          <a:xfrm>
            <a:off x="4339136" y="1793149"/>
            <a:ext cx="4740274" cy="4615357"/>
          </a:xfrm>
          <a:prstGeom prst="rect">
            <a:avLst/>
          </a:prstGeom>
        </p:spPr>
        <p:txBody>
          <a:bodyPr vert="horz" wrap="square" lIns="0" tIns="9071" rIns="0" bIns="0" rtlCol="0">
            <a:spAutoFit/>
          </a:bodyPr>
          <a:lstStyle/>
          <a:p>
            <a:pPr marL="326124" marR="3629">
              <a:spcBef>
                <a:spcPts val="71"/>
              </a:spcBef>
            </a:pPr>
            <a:r>
              <a:rPr sz="1286" b="1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НАЗВАНИЕ ПРОЕКТА</a:t>
            </a:r>
            <a:r>
              <a:rPr sz="1286" spc="-11" dirty="0" smtClean="0">
                <a:solidFill>
                  <a:schemeClr val="bg2">
                    <a:lumMod val="50000"/>
                  </a:schemeClr>
                </a:solidFill>
                <a:cs typeface="Arial"/>
              </a:rPr>
              <a:t>:</a:t>
            </a:r>
            <a:r>
              <a:rPr sz="1286" dirty="0" smtClean="0">
                <a:solidFill>
                  <a:schemeClr val="bg2">
                    <a:lumMod val="50000"/>
                  </a:schemeClr>
                </a:solidFill>
                <a:cs typeface="Arial"/>
              </a:rPr>
              <a:t> </a:t>
            </a:r>
            <a:r>
              <a:rPr sz="1286" spc="-4" dirty="0">
                <a:solidFill>
                  <a:schemeClr val="bg2">
                    <a:lumMod val="50000"/>
                  </a:schemeClr>
                </a:solidFill>
                <a:cs typeface="Arial"/>
              </a:rPr>
              <a:t>Проектирование </a:t>
            </a:r>
            <a:r>
              <a:rPr sz="1286" dirty="0">
                <a:solidFill>
                  <a:schemeClr val="bg2">
                    <a:lumMod val="50000"/>
                  </a:schemeClr>
                </a:solidFill>
                <a:cs typeface="Arial"/>
              </a:rPr>
              <a:t>и </a:t>
            </a:r>
            <a:r>
              <a:rPr sz="1286" spc="-7" dirty="0">
                <a:solidFill>
                  <a:schemeClr val="bg2">
                    <a:lumMod val="50000"/>
                  </a:schemeClr>
                </a:solidFill>
                <a:cs typeface="Arial"/>
              </a:rPr>
              <a:t>строительство  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всесезонного </a:t>
            </a:r>
            <a:r>
              <a:rPr sz="1286" dirty="0">
                <a:solidFill>
                  <a:schemeClr val="bg2">
                    <a:lumMod val="50000"/>
                  </a:schemeClr>
                </a:solidFill>
                <a:cs typeface="Arial"/>
              </a:rPr>
              <a:t>комплекса </a:t>
            </a:r>
            <a:r>
              <a:rPr sz="1286" spc="-4" dirty="0">
                <a:solidFill>
                  <a:schemeClr val="bg2">
                    <a:lumMod val="50000"/>
                  </a:schemeClr>
                </a:solidFill>
                <a:cs typeface="Arial"/>
              </a:rPr>
              <a:t>мойки на 25</a:t>
            </a:r>
            <a:r>
              <a:rPr sz="1286" spc="14" dirty="0">
                <a:solidFill>
                  <a:schemeClr val="bg2">
                    <a:lumMod val="50000"/>
                  </a:schemeClr>
                </a:solidFill>
                <a:cs typeface="Arial"/>
              </a:rPr>
              <a:t> 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вагонов.</a:t>
            </a:r>
            <a:endParaRPr sz="1286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 marL="326124">
              <a:spcBef>
                <a:spcPts val="879"/>
              </a:spcBef>
            </a:pPr>
            <a:r>
              <a:rPr sz="1286" b="1" spc="-21" dirty="0">
                <a:solidFill>
                  <a:schemeClr val="bg2">
                    <a:lumMod val="50000"/>
                  </a:schemeClr>
                </a:solidFill>
                <a:cs typeface="Arial"/>
              </a:rPr>
              <a:t>ГОРОД: </a:t>
            </a:r>
            <a:r>
              <a:rPr sz="1286" spc="-79" dirty="0">
                <a:solidFill>
                  <a:schemeClr val="bg2">
                    <a:lumMod val="50000"/>
                  </a:schemeClr>
                </a:solidFill>
                <a:cs typeface="Arial"/>
              </a:rPr>
              <a:t>г.</a:t>
            </a:r>
            <a:r>
              <a:rPr sz="1286" spc="-4" dirty="0">
                <a:solidFill>
                  <a:schemeClr val="bg2">
                    <a:lumMod val="50000"/>
                  </a:schemeClr>
                </a:solidFill>
                <a:cs typeface="Arial"/>
              </a:rPr>
              <a:t> 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Нур-Султан</a:t>
            </a:r>
            <a:endParaRPr sz="1286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</a:pPr>
            <a:endParaRPr sz="1643" dirty="0">
              <a:cs typeface="Times New Roman"/>
            </a:endParaRPr>
          </a:p>
          <a:p>
            <a:pPr marL="326124"/>
            <a:r>
              <a:rPr sz="1286" b="1" spc="-7" dirty="0">
                <a:solidFill>
                  <a:schemeClr val="bg2">
                    <a:lumMod val="50000"/>
                  </a:schemeClr>
                </a:solidFill>
                <a:cs typeface="Arial"/>
              </a:rPr>
              <a:t>ЗАКАЗЧИК:</a:t>
            </a:r>
            <a:endParaRPr sz="1286" b="1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</a:pPr>
            <a:endParaRPr sz="1429" dirty="0">
              <a:cs typeface="Times New Roman"/>
            </a:endParaRPr>
          </a:p>
          <a:p>
            <a:pPr marR="3230400" algn="ctr"/>
            <a:endParaRPr lang="ru-RU" sz="1100" b="1" dirty="0" smtClean="0">
              <a:cs typeface="Times New Roman"/>
            </a:endParaRPr>
          </a:p>
          <a:p>
            <a:pPr marR="3230400" algn="ctr"/>
            <a:r>
              <a:rPr lang="ru-RU" sz="1100" b="1" dirty="0" smtClean="0">
                <a:cs typeface="Times New Roman"/>
              </a:rPr>
              <a:t>ОПИСАНИЕ ПРОЕКТА:</a:t>
            </a:r>
            <a:endParaRPr sz="1100" b="1" dirty="0">
              <a:cs typeface="Arial"/>
            </a:endParaRPr>
          </a:p>
          <a:p>
            <a:pPr>
              <a:lnSpc>
                <a:spcPct val="100000"/>
              </a:lnSpc>
            </a:pPr>
            <a:endParaRPr sz="500" dirty="0">
              <a:cs typeface="Times New Roman"/>
            </a:endParaRPr>
          </a:p>
          <a:p>
            <a:pPr marL="413665" algn="just">
              <a:spcBef>
                <a:spcPts val="4"/>
              </a:spcBef>
            </a:pPr>
            <a:endParaRPr lang="ru-RU" sz="1143" spc="-54" dirty="0" smtClean="0">
              <a:cs typeface="Arial"/>
            </a:endParaRPr>
          </a:p>
          <a:p>
            <a:pPr marL="413665" algn="just">
              <a:spcBef>
                <a:spcPts val="4"/>
              </a:spcBef>
            </a:pPr>
            <a:r>
              <a:rPr sz="1143" spc="-54" dirty="0" err="1" smtClean="0">
                <a:cs typeface="Arial"/>
              </a:rPr>
              <a:t>Вагономоечный</a:t>
            </a:r>
            <a:r>
              <a:rPr sz="1143" spc="-54" dirty="0" smtClean="0">
                <a:cs typeface="Arial"/>
              </a:rPr>
              <a:t> </a:t>
            </a:r>
            <a:r>
              <a:rPr sz="1143" spc="-71" dirty="0" err="1" smtClean="0">
                <a:cs typeface="Arial"/>
              </a:rPr>
              <a:t>цех</a:t>
            </a:r>
            <a:r>
              <a:rPr sz="1143" spc="-71" dirty="0" smtClean="0">
                <a:cs typeface="Arial"/>
              </a:rPr>
              <a:t> </a:t>
            </a:r>
            <a:r>
              <a:rPr sz="1143" spc="-93" dirty="0" smtClean="0">
                <a:cs typeface="Arial"/>
              </a:rPr>
              <a:t>с </a:t>
            </a:r>
            <a:r>
              <a:rPr sz="1143" spc="-61" dirty="0" err="1" smtClean="0">
                <a:cs typeface="Arial"/>
              </a:rPr>
              <a:t>галереей</a:t>
            </a:r>
            <a:r>
              <a:rPr sz="1143" spc="-61" dirty="0" smtClean="0">
                <a:cs typeface="Arial"/>
              </a:rPr>
              <a:t> </a:t>
            </a:r>
            <a:r>
              <a:rPr sz="1143" spc="-32" dirty="0" smtClean="0">
                <a:cs typeface="Arial"/>
              </a:rPr>
              <a:t>- </a:t>
            </a:r>
            <a:r>
              <a:rPr sz="1143" spc="-61" dirty="0" smtClean="0">
                <a:cs typeface="Arial"/>
              </a:rPr>
              <a:t>5996</a:t>
            </a:r>
            <a:r>
              <a:rPr sz="1143" dirty="0" smtClean="0">
                <a:cs typeface="Arial"/>
              </a:rPr>
              <a:t> </a:t>
            </a:r>
            <a:r>
              <a:rPr sz="1143" spc="-18" dirty="0" smtClean="0">
                <a:cs typeface="Arial"/>
              </a:rPr>
              <a:t>м</a:t>
            </a:r>
            <a:endParaRPr sz="1143" dirty="0" smtClean="0">
              <a:cs typeface="Arial"/>
            </a:endParaRPr>
          </a:p>
          <a:p>
            <a:pPr>
              <a:spcBef>
                <a:spcPts val="4"/>
              </a:spcBef>
            </a:pPr>
            <a:endParaRPr sz="1500" dirty="0" smtClean="0">
              <a:cs typeface="Times New Roman"/>
            </a:endParaRPr>
          </a:p>
          <a:p>
            <a:pPr marL="413665" algn="just">
              <a:spcBef>
                <a:spcPts val="4"/>
              </a:spcBef>
            </a:pPr>
            <a:r>
              <a:rPr sz="1143" spc="-54" dirty="0" err="1" smtClean="0">
                <a:cs typeface="Arial"/>
              </a:rPr>
              <a:t>Подсобно-складское</a:t>
            </a:r>
            <a:r>
              <a:rPr sz="1143" spc="-54" dirty="0" smtClean="0">
                <a:cs typeface="Arial"/>
              </a:rPr>
              <a:t> </a:t>
            </a:r>
            <a:r>
              <a:rPr sz="1143" spc="-50" dirty="0" err="1" smtClean="0">
                <a:cs typeface="Arial"/>
              </a:rPr>
              <a:t>помещение</a:t>
            </a:r>
            <a:r>
              <a:rPr sz="1143" spc="-50" dirty="0" smtClean="0">
                <a:cs typeface="Arial"/>
              </a:rPr>
              <a:t> </a:t>
            </a:r>
            <a:r>
              <a:rPr sz="1143" spc="-32" dirty="0" smtClean="0">
                <a:cs typeface="Arial"/>
              </a:rPr>
              <a:t>- </a:t>
            </a:r>
            <a:r>
              <a:rPr sz="1143" spc="-57" dirty="0" smtClean="0">
                <a:cs typeface="Arial"/>
              </a:rPr>
              <a:t>178,6</a:t>
            </a:r>
            <a:r>
              <a:rPr sz="1143" spc="-43" dirty="0" smtClean="0">
                <a:cs typeface="Arial"/>
              </a:rPr>
              <a:t> </a:t>
            </a:r>
            <a:r>
              <a:rPr sz="1143" spc="-14" dirty="0" smtClean="0">
                <a:cs typeface="Arial"/>
              </a:rPr>
              <a:t>м</a:t>
            </a:r>
            <a:endParaRPr sz="1143" dirty="0" smtClean="0">
              <a:cs typeface="Arial"/>
            </a:endParaRPr>
          </a:p>
          <a:p>
            <a:pPr>
              <a:spcBef>
                <a:spcPts val="7"/>
              </a:spcBef>
            </a:pPr>
            <a:endParaRPr sz="1500" dirty="0" smtClean="0">
              <a:cs typeface="Times New Roman"/>
            </a:endParaRPr>
          </a:p>
          <a:p>
            <a:pPr marL="413665" algn="just"/>
            <a:r>
              <a:rPr sz="1143" spc="-61" dirty="0" err="1" smtClean="0">
                <a:cs typeface="Arial"/>
              </a:rPr>
              <a:t>Служебно-техническое</a:t>
            </a:r>
            <a:r>
              <a:rPr sz="1143" spc="-61" dirty="0" smtClean="0">
                <a:cs typeface="Arial"/>
              </a:rPr>
              <a:t> </a:t>
            </a:r>
            <a:r>
              <a:rPr sz="1143" spc="-50" dirty="0" err="1" smtClean="0">
                <a:cs typeface="Arial"/>
              </a:rPr>
              <a:t>помещение</a:t>
            </a:r>
            <a:r>
              <a:rPr sz="1143" spc="-50" dirty="0" smtClean="0">
                <a:cs typeface="Arial"/>
              </a:rPr>
              <a:t> </a:t>
            </a:r>
            <a:r>
              <a:rPr sz="1143" spc="-32" dirty="0" smtClean="0">
                <a:cs typeface="Arial"/>
              </a:rPr>
              <a:t>- </a:t>
            </a:r>
            <a:r>
              <a:rPr sz="1143" spc="-61" dirty="0" smtClean="0">
                <a:cs typeface="Arial"/>
              </a:rPr>
              <a:t>533</a:t>
            </a:r>
            <a:r>
              <a:rPr sz="1143" spc="-29" dirty="0" smtClean="0">
                <a:cs typeface="Arial"/>
              </a:rPr>
              <a:t> </a:t>
            </a:r>
            <a:r>
              <a:rPr sz="1143" spc="-18" dirty="0" smtClean="0">
                <a:cs typeface="Arial"/>
              </a:rPr>
              <a:t>м</a:t>
            </a:r>
            <a:endParaRPr sz="1143" dirty="0" smtClean="0">
              <a:cs typeface="Arial"/>
            </a:endParaRPr>
          </a:p>
          <a:p>
            <a:pPr>
              <a:lnSpc>
                <a:spcPct val="100000"/>
              </a:lnSpc>
            </a:pPr>
            <a:endParaRPr sz="1143" dirty="0" smtClean="0">
              <a:cs typeface="Times New Roman"/>
            </a:endParaRPr>
          </a:p>
          <a:p>
            <a:pPr marL="413665" algn="just">
              <a:spcBef>
                <a:spcPts val="761"/>
              </a:spcBef>
            </a:pPr>
            <a:r>
              <a:rPr sz="1143" spc="-57" dirty="0" err="1" smtClean="0">
                <a:cs typeface="Arial"/>
              </a:rPr>
              <a:t>Помещение</a:t>
            </a:r>
            <a:r>
              <a:rPr sz="1143" spc="-57" dirty="0" smtClean="0">
                <a:cs typeface="Arial"/>
              </a:rPr>
              <a:t> </a:t>
            </a:r>
            <a:r>
              <a:rPr sz="1143" spc="-68" dirty="0" err="1" smtClean="0">
                <a:cs typeface="Arial"/>
              </a:rPr>
              <a:t>для</a:t>
            </a:r>
            <a:r>
              <a:rPr sz="1143" spc="-68" dirty="0" smtClean="0">
                <a:cs typeface="Arial"/>
              </a:rPr>
              <a:t> </a:t>
            </a:r>
            <a:r>
              <a:rPr sz="1143" spc="-50" dirty="0" err="1" smtClean="0">
                <a:cs typeface="Arial"/>
              </a:rPr>
              <a:t>подземных</a:t>
            </a:r>
            <a:r>
              <a:rPr sz="1143" spc="-50" dirty="0" smtClean="0">
                <a:cs typeface="Arial"/>
              </a:rPr>
              <a:t> </a:t>
            </a:r>
            <a:r>
              <a:rPr sz="1143" spc="-57" dirty="0" err="1" smtClean="0">
                <a:cs typeface="Arial"/>
              </a:rPr>
              <a:t>резервуаров</a:t>
            </a:r>
            <a:r>
              <a:rPr sz="1143" spc="-57" dirty="0" smtClean="0">
                <a:cs typeface="Arial"/>
              </a:rPr>
              <a:t> </a:t>
            </a:r>
            <a:r>
              <a:rPr sz="1143" spc="-32" dirty="0" smtClean="0">
                <a:cs typeface="Arial"/>
              </a:rPr>
              <a:t>- </a:t>
            </a:r>
            <a:r>
              <a:rPr sz="1143" spc="-61" dirty="0" smtClean="0">
                <a:cs typeface="Arial"/>
              </a:rPr>
              <a:t>252</a:t>
            </a:r>
            <a:r>
              <a:rPr sz="1143" spc="-29" dirty="0" smtClean="0">
                <a:cs typeface="Arial"/>
              </a:rPr>
              <a:t> </a:t>
            </a:r>
            <a:r>
              <a:rPr sz="1143" spc="-18" dirty="0" smtClean="0">
                <a:cs typeface="Arial"/>
              </a:rPr>
              <a:t>м</a:t>
            </a:r>
            <a:endParaRPr sz="1143" dirty="0" smtClean="0">
              <a:cs typeface="Arial"/>
            </a:endParaRPr>
          </a:p>
          <a:p>
            <a:pPr>
              <a:spcBef>
                <a:spcPts val="7"/>
              </a:spcBef>
            </a:pPr>
            <a:endParaRPr sz="1500" dirty="0" smtClean="0">
              <a:cs typeface="Times New Roman"/>
            </a:endParaRPr>
          </a:p>
          <a:p>
            <a:pPr marL="413665" marR="313423"/>
            <a:r>
              <a:rPr sz="1143" spc="-50" dirty="0" err="1" smtClean="0">
                <a:cs typeface="Arial"/>
              </a:rPr>
              <a:t>Проектирование</a:t>
            </a:r>
            <a:r>
              <a:rPr sz="1143" spc="-50" dirty="0" smtClean="0">
                <a:cs typeface="Arial"/>
              </a:rPr>
              <a:t> </a:t>
            </a:r>
            <a:r>
              <a:rPr sz="1143" spc="-25" dirty="0" smtClean="0">
                <a:cs typeface="Arial"/>
              </a:rPr>
              <a:t>и </a:t>
            </a:r>
            <a:r>
              <a:rPr sz="1143" spc="-68" dirty="0" err="1" smtClean="0">
                <a:cs typeface="Arial"/>
              </a:rPr>
              <a:t>строительство</a:t>
            </a:r>
            <a:r>
              <a:rPr sz="1143" spc="-68" dirty="0" smtClean="0">
                <a:cs typeface="Arial"/>
              </a:rPr>
              <a:t> </a:t>
            </a:r>
            <a:r>
              <a:rPr sz="1143" spc="-81" dirty="0" err="1" smtClean="0">
                <a:cs typeface="Arial"/>
              </a:rPr>
              <a:t>осуществляется</a:t>
            </a:r>
            <a:r>
              <a:rPr sz="1143" spc="-81" dirty="0" smtClean="0">
                <a:cs typeface="Arial"/>
              </a:rPr>
              <a:t> </a:t>
            </a:r>
            <a:r>
              <a:rPr sz="1143" spc="-64" dirty="0" smtClean="0">
                <a:cs typeface="Arial"/>
              </a:rPr>
              <a:t>в </a:t>
            </a:r>
            <a:r>
              <a:rPr sz="1143" spc="-64" dirty="0" err="1" smtClean="0">
                <a:cs typeface="Arial"/>
              </a:rPr>
              <a:t>соответствии</a:t>
            </a:r>
            <a:r>
              <a:rPr sz="1143" spc="-64" dirty="0" smtClean="0">
                <a:cs typeface="Arial"/>
              </a:rPr>
              <a:t>  </a:t>
            </a:r>
            <a:r>
              <a:rPr sz="1143" spc="-93" dirty="0" smtClean="0">
                <a:cs typeface="Arial"/>
              </a:rPr>
              <a:t>с </a:t>
            </a:r>
            <a:r>
              <a:rPr sz="1143" spc="-36" dirty="0" err="1" smtClean="0">
                <a:cs typeface="Arial"/>
              </a:rPr>
              <a:t>высокими</a:t>
            </a:r>
            <a:r>
              <a:rPr sz="1143" spc="-36" dirty="0" smtClean="0">
                <a:cs typeface="Arial"/>
              </a:rPr>
              <a:t> </a:t>
            </a:r>
            <a:r>
              <a:rPr sz="1143" spc="-61" dirty="0" err="1" smtClean="0">
                <a:cs typeface="Arial"/>
              </a:rPr>
              <a:t>стандартами</a:t>
            </a:r>
            <a:r>
              <a:rPr sz="1143" spc="-61" dirty="0" smtClean="0">
                <a:cs typeface="Arial"/>
              </a:rPr>
              <a:t> </a:t>
            </a:r>
            <a:r>
              <a:rPr sz="1143" spc="-68" dirty="0" err="1" smtClean="0">
                <a:cs typeface="Arial"/>
              </a:rPr>
              <a:t>качества</a:t>
            </a:r>
            <a:r>
              <a:rPr sz="1143" spc="-68" dirty="0" smtClean="0">
                <a:cs typeface="Arial"/>
              </a:rPr>
              <a:t> </a:t>
            </a:r>
            <a:r>
              <a:rPr sz="1143" spc="-25" dirty="0" smtClean="0">
                <a:cs typeface="Arial"/>
              </a:rPr>
              <a:t>и </a:t>
            </a:r>
            <a:r>
              <a:rPr sz="1143" spc="-57" dirty="0" err="1" smtClean="0">
                <a:cs typeface="Arial"/>
              </a:rPr>
              <a:t>безопасности</a:t>
            </a:r>
            <a:r>
              <a:rPr sz="1143" spc="-57" dirty="0" smtClean="0">
                <a:cs typeface="Arial"/>
              </a:rPr>
              <a:t> </a:t>
            </a:r>
            <a:r>
              <a:rPr sz="1143" spc="-71" dirty="0" err="1" smtClean="0">
                <a:cs typeface="Arial"/>
              </a:rPr>
              <a:t>для</a:t>
            </a:r>
            <a:endParaRPr sz="1143" dirty="0" smtClean="0">
              <a:cs typeface="Arial"/>
            </a:endParaRPr>
          </a:p>
          <a:p>
            <a:pPr marL="413665" marR="383729" algn="just"/>
            <a:r>
              <a:rPr sz="1143" spc="-57" dirty="0" err="1" smtClean="0">
                <a:cs typeface="Arial"/>
              </a:rPr>
              <a:t>обеспечения</a:t>
            </a:r>
            <a:r>
              <a:rPr sz="1143" spc="-57" dirty="0" smtClean="0">
                <a:cs typeface="Arial"/>
              </a:rPr>
              <a:t> </a:t>
            </a:r>
            <a:r>
              <a:rPr sz="1143" spc="-61" dirty="0" err="1" smtClean="0">
                <a:cs typeface="Arial"/>
              </a:rPr>
              <a:t>наилучшей</a:t>
            </a:r>
            <a:r>
              <a:rPr sz="1143" spc="-61" dirty="0" smtClean="0">
                <a:cs typeface="Arial"/>
              </a:rPr>
              <a:t> </a:t>
            </a:r>
            <a:r>
              <a:rPr sz="1143" spc="-64" dirty="0" err="1" smtClean="0">
                <a:cs typeface="Arial"/>
              </a:rPr>
              <a:t>работы</a:t>
            </a:r>
            <a:r>
              <a:rPr sz="1143" spc="-64" dirty="0" smtClean="0">
                <a:cs typeface="Arial"/>
              </a:rPr>
              <a:t> </a:t>
            </a:r>
            <a:r>
              <a:rPr sz="1143" spc="-43" dirty="0" err="1" smtClean="0">
                <a:cs typeface="Arial"/>
              </a:rPr>
              <a:t>инженерных</a:t>
            </a:r>
            <a:r>
              <a:rPr sz="1143" spc="-43" dirty="0" smtClean="0">
                <a:cs typeface="Arial"/>
              </a:rPr>
              <a:t> </a:t>
            </a:r>
            <a:r>
              <a:rPr sz="1143" spc="-64" dirty="0" err="1" smtClean="0">
                <a:cs typeface="Arial"/>
              </a:rPr>
              <a:t>сетей</a:t>
            </a:r>
            <a:r>
              <a:rPr sz="1143" spc="-64" dirty="0" smtClean="0">
                <a:cs typeface="Arial"/>
              </a:rPr>
              <a:t>, </a:t>
            </a:r>
            <a:r>
              <a:rPr sz="1143" spc="-43" dirty="0" err="1" smtClean="0">
                <a:cs typeface="Arial"/>
              </a:rPr>
              <a:t>оборотной</a:t>
            </a:r>
            <a:r>
              <a:rPr sz="1143" spc="-43" dirty="0" smtClean="0">
                <a:cs typeface="Arial"/>
              </a:rPr>
              <a:t>  </a:t>
            </a:r>
            <a:r>
              <a:rPr sz="1143" spc="-68" dirty="0" err="1" smtClean="0">
                <a:cs typeface="Arial"/>
              </a:rPr>
              <a:t>системы</a:t>
            </a:r>
            <a:r>
              <a:rPr sz="1143" spc="-68" dirty="0" smtClean="0">
                <a:cs typeface="Arial"/>
              </a:rPr>
              <a:t> </a:t>
            </a:r>
            <a:r>
              <a:rPr sz="1143" spc="-50" dirty="0" err="1" smtClean="0">
                <a:cs typeface="Arial"/>
              </a:rPr>
              <a:t>водоснабжения</a:t>
            </a:r>
            <a:r>
              <a:rPr sz="1143" spc="-50" dirty="0" smtClean="0">
                <a:cs typeface="Arial"/>
              </a:rPr>
              <a:t>, </a:t>
            </a:r>
            <a:r>
              <a:rPr sz="1143" spc="-57" dirty="0" err="1" smtClean="0">
                <a:cs typeface="Arial"/>
              </a:rPr>
              <a:t>использования</a:t>
            </a:r>
            <a:r>
              <a:rPr sz="1143" spc="-57" dirty="0" smtClean="0">
                <a:cs typeface="Arial"/>
              </a:rPr>
              <a:t> </a:t>
            </a:r>
            <a:r>
              <a:rPr sz="1143" spc="-57" dirty="0" err="1" smtClean="0">
                <a:cs typeface="Arial"/>
              </a:rPr>
              <a:t>реагентов</a:t>
            </a:r>
            <a:r>
              <a:rPr sz="1143" spc="-57" dirty="0" smtClean="0">
                <a:cs typeface="Arial"/>
              </a:rPr>
              <a:t>, </a:t>
            </a:r>
            <a:r>
              <a:rPr sz="1143" spc="-57" dirty="0" err="1" smtClean="0">
                <a:cs typeface="Arial"/>
              </a:rPr>
              <a:t>процессов</a:t>
            </a:r>
            <a:r>
              <a:rPr sz="1143" spc="-57" dirty="0" smtClean="0">
                <a:cs typeface="Arial"/>
              </a:rPr>
              <a:t>  </a:t>
            </a:r>
            <a:r>
              <a:rPr sz="1143" spc="-43" dirty="0" err="1" smtClean="0">
                <a:cs typeface="Arial"/>
              </a:rPr>
              <a:t>очистки</a:t>
            </a:r>
            <a:r>
              <a:rPr sz="1143" spc="-43" dirty="0" smtClean="0">
                <a:cs typeface="Arial"/>
              </a:rPr>
              <a:t> </a:t>
            </a:r>
            <a:r>
              <a:rPr sz="1143" spc="-54" dirty="0" err="1" smtClean="0">
                <a:cs typeface="Arial"/>
              </a:rPr>
              <a:t>отработанной</a:t>
            </a:r>
            <a:r>
              <a:rPr sz="1143" spc="-68" dirty="0" smtClean="0">
                <a:cs typeface="Arial"/>
              </a:rPr>
              <a:t> </a:t>
            </a:r>
            <a:r>
              <a:rPr sz="1143" spc="-61" dirty="0" err="1" smtClean="0">
                <a:cs typeface="Arial"/>
              </a:rPr>
              <a:t>воды</a:t>
            </a:r>
            <a:endParaRPr sz="1143" dirty="0"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52109" y="2755174"/>
            <a:ext cx="203563" cy="203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7" name="object 17"/>
          <p:cNvSpPr/>
          <p:nvPr/>
        </p:nvSpPr>
        <p:spPr>
          <a:xfrm>
            <a:off x="197031" y="4037511"/>
            <a:ext cx="3862251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8" name="object 18"/>
          <p:cNvSpPr/>
          <p:nvPr/>
        </p:nvSpPr>
        <p:spPr>
          <a:xfrm>
            <a:off x="197031" y="1765662"/>
            <a:ext cx="3866606" cy="2213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9" name="object 19"/>
          <p:cNvSpPr/>
          <p:nvPr/>
        </p:nvSpPr>
        <p:spPr>
          <a:xfrm>
            <a:off x="197031" y="1765662"/>
            <a:ext cx="3866696" cy="107043"/>
          </a:xfrm>
          <a:custGeom>
            <a:avLst/>
            <a:gdLst/>
            <a:ahLst/>
            <a:cxnLst/>
            <a:rect l="l" t="t" r="r" b="b"/>
            <a:pathLst>
              <a:path w="5413375" h="149860">
                <a:moveTo>
                  <a:pt x="0" y="149351"/>
                </a:moveTo>
                <a:lnTo>
                  <a:pt x="5413248" y="149351"/>
                </a:lnTo>
                <a:lnTo>
                  <a:pt x="5413248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0" name="object 20"/>
          <p:cNvSpPr/>
          <p:nvPr/>
        </p:nvSpPr>
        <p:spPr>
          <a:xfrm>
            <a:off x="197031" y="4037511"/>
            <a:ext cx="3866696" cy="107950"/>
          </a:xfrm>
          <a:custGeom>
            <a:avLst/>
            <a:gdLst/>
            <a:ahLst/>
            <a:cxnLst/>
            <a:rect l="l" t="t" r="r" b="b"/>
            <a:pathLst>
              <a:path w="5413375" h="151129">
                <a:moveTo>
                  <a:pt x="0" y="150875"/>
                </a:moveTo>
                <a:lnTo>
                  <a:pt x="5413248" y="150875"/>
                </a:lnTo>
                <a:lnTo>
                  <a:pt x="5413248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" name="object 21"/>
          <p:cNvSpPr/>
          <p:nvPr/>
        </p:nvSpPr>
        <p:spPr>
          <a:xfrm>
            <a:off x="197031" y="6330042"/>
            <a:ext cx="3866696" cy="107950"/>
          </a:xfrm>
          <a:custGeom>
            <a:avLst/>
            <a:gdLst/>
            <a:ahLst/>
            <a:cxnLst/>
            <a:rect l="l" t="t" r="r" b="b"/>
            <a:pathLst>
              <a:path w="5413375" h="151129">
                <a:moveTo>
                  <a:pt x="0" y="150876"/>
                </a:moveTo>
                <a:lnTo>
                  <a:pt x="5413248" y="150876"/>
                </a:lnTo>
                <a:lnTo>
                  <a:pt x="5413248" y="0"/>
                </a:lnTo>
                <a:lnTo>
                  <a:pt x="0" y="0"/>
                </a:lnTo>
                <a:lnTo>
                  <a:pt x="0" y="150876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2" name="object 22"/>
          <p:cNvSpPr/>
          <p:nvPr/>
        </p:nvSpPr>
        <p:spPr>
          <a:xfrm>
            <a:off x="6140631" y="2708365"/>
            <a:ext cx="520337" cy="255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3" name="object 23"/>
          <p:cNvSpPr/>
          <p:nvPr/>
        </p:nvSpPr>
        <p:spPr>
          <a:xfrm>
            <a:off x="5620294" y="2614748"/>
            <a:ext cx="520337" cy="440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139195" y="583474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Ключевые проекты </a:t>
            </a:r>
            <a:r>
              <a:rPr lang="ru-RU" dirty="0" smtClean="0">
                <a:solidFill>
                  <a:srgbClr val="FF0000"/>
                </a:solidFill>
              </a:rPr>
              <a:t>ЕРС - контракт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2" name="object 19"/>
          <p:cNvSpPr/>
          <p:nvPr/>
        </p:nvSpPr>
        <p:spPr>
          <a:xfrm>
            <a:off x="192586" y="3871685"/>
            <a:ext cx="3866696" cy="107043"/>
          </a:xfrm>
          <a:custGeom>
            <a:avLst/>
            <a:gdLst/>
            <a:ahLst/>
            <a:cxnLst/>
            <a:rect l="l" t="t" r="r" b="b"/>
            <a:pathLst>
              <a:path w="5413375" h="149860">
                <a:moveTo>
                  <a:pt x="0" y="149351"/>
                </a:moveTo>
                <a:lnTo>
                  <a:pt x="5413248" y="149351"/>
                </a:lnTo>
                <a:lnTo>
                  <a:pt x="5413248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</p:spTree>
    <p:extLst>
      <p:ext uri="{BB962C8B-B14F-4D97-AF65-F5344CB8AC3E}">
        <p14:creationId xmlns:p14="http://schemas.microsoft.com/office/powerpoint/2010/main" val="447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031" y="1471748"/>
            <a:ext cx="4348843" cy="5276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8" name="object 8"/>
          <p:cNvSpPr txBox="1"/>
          <p:nvPr/>
        </p:nvSpPr>
        <p:spPr>
          <a:xfrm>
            <a:off x="5044086" y="1790496"/>
            <a:ext cx="4006396" cy="4583682"/>
          </a:xfrm>
          <a:prstGeom prst="rect">
            <a:avLst/>
          </a:prstGeom>
        </p:spPr>
        <p:txBody>
          <a:bodyPr vert="horz" wrap="square" lIns="0" tIns="9071" rIns="0" bIns="0" rtlCol="0">
            <a:spAutoFit/>
          </a:bodyPr>
          <a:lstStyle/>
          <a:p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Название проекта: </a:t>
            </a:r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Помещения газогенератора и  парогенератора </a:t>
            </a:r>
            <a:r>
              <a:rPr lang="ru-RU" sz="1500" dirty="0" err="1">
                <a:solidFill>
                  <a:schemeClr val="bg2">
                    <a:lumMod val="50000"/>
                  </a:schemeClr>
                </a:solidFill>
              </a:rPr>
              <a:t>УКПНиГ</a:t>
            </a:r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bg2">
                    <a:lumMod val="50000"/>
                  </a:schemeClr>
                </a:solidFill>
              </a:rPr>
              <a:t>Кашаган</a:t>
            </a:r>
            <a:endParaRPr lang="ru-RU" sz="1500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500" dirty="0"/>
          </a:p>
          <a:p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</a:rPr>
              <a:t>ЗАКАЗЧИК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endParaRPr lang="ru-RU" sz="1500" dirty="0" smtClean="0"/>
          </a:p>
          <a:p>
            <a:r>
              <a:rPr lang="ru-RU" sz="1500" b="1" dirty="0" smtClean="0"/>
              <a:t>ОПИСАНИЕ </a:t>
            </a:r>
            <a:r>
              <a:rPr lang="ru-RU" sz="1500" b="1" dirty="0"/>
              <a:t>ПРОЕКТА</a:t>
            </a:r>
            <a:r>
              <a:rPr lang="ru-RU" sz="1500" b="1" dirty="0" smtClean="0"/>
              <a:t>:</a:t>
            </a:r>
          </a:p>
          <a:p>
            <a:endParaRPr lang="ru-RU" sz="500" b="1" dirty="0"/>
          </a:p>
          <a:p>
            <a:r>
              <a:rPr lang="ru-RU" sz="1500" dirty="0"/>
              <a:t>Строительство  </a:t>
            </a:r>
            <a:r>
              <a:rPr lang="ru-RU" sz="1500" dirty="0" smtClean="0"/>
              <a:t>Установка</a:t>
            </a:r>
            <a:endParaRPr lang="ru-RU" sz="1500" dirty="0"/>
          </a:p>
          <a:p>
            <a:endParaRPr lang="ru-RU" sz="500" dirty="0" smtClean="0"/>
          </a:p>
          <a:p>
            <a:r>
              <a:rPr lang="ru-RU" sz="1500" dirty="0" smtClean="0"/>
              <a:t>Покраска</a:t>
            </a:r>
            <a:endParaRPr lang="ru-RU" sz="1500" dirty="0"/>
          </a:p>
          <a:p>
            <a:endParaRPr lang="ru-RU" sz="500" dirty="0" smtClean="0"/>
          </a:p>
          <a:p>
            <a:r>
              <a:rPr lang="ru-RU" sz="1500" dirty="0" smtClean="0"/>
              <a:t>Изоляция</a:t>
            </a:r>
            <a:endParaRPr lang="ru-RU" sz="1500" dirty="0"/>
          </a:p>
          <a:p>
            <a:endParaRPr lang="ru-RU" sz="500" dirty="0" smtClean="0"/>
          </a:p>
          <a:p>
            <a:r>
              <a:rPr lang="ru-RU" sz="1500" dirty="0" smtClean="0"/>
              <a:t>Испытания </a:t>
            </a:r>
            <a:r>
              <a:rPr lang="ru-RU" sz="1500" dirty="0"/>
              <a:t>и предварительные пусконаладочные работы  </a:t>
            </a:r>
            <a:endParaRPr lang="ru-RU" sz="1500" dirty="0" smtClean="0"/>
          </a:p>
          <a:p>
            <a:endParaRPr lang="ru-RU" sz="500" dirty="0"/>
          </a:p>
          <a:p>
            <a:r>
              <a:rPr lang="ru-RU" sz="1500" dirty="0" smtClean="0"/>
              <a:t>Содействие </a:t>
            </a:r>
            <a:r>
              <a:rPr lang="ru-RU" sz="1500" dirty="0"/>
              <a:t>в рамках проведения пусконаладочных работ </a:t>
            </a:r>
            <a:endParaRPr lang="ru-RU" sz="1500" dirty="0" smtClean="0"/>
          </a:p>
          <a:p>
            <a:endParaRPr lang="ru-RU" sz="500" dirty="0"/>
          </a:p>
          <a:p>
            <a:r>
              <a:rPr lang="ru-RU" sz="1500" dirty="0" smtClean="0"/>
              <a:t>Помещение </a:t>
            </a:r>
            <a:r>
              <a:rPr lang="ru-RU" sz="1500" dirty="0"/>
              <a:t>газотурбинного генератора - 4 x 5000 </a:t>
            </a:r>
            <a:r>
              <a:rPr lang="ru-RU" sz="1500" dirty="0" smtClean="0"/>
              <a:t>м</a:t>
            </a:r>
          </a:p>
          <a:p>
            <a:endParaRPr lang="ru-RU" sz="500" dirty="0"/>
          </a:p>
          <a:p>
            <a:r>
              <a:rPr lang="ru-RU" sz="1500" dirty="0"/>
              <a:t>Помещение парогенератора - 4 x 7000 м</a:t>
            </a:r>
          </a:p>
          <a:p>
            <a:pPr marL="326124" marR="120199">
              <a:spcBef>
                <a:spcPts val="71"/>
              </a:spcBef>
            </a:pPr>
            <a:endParaRPr sz="1143" dirty="0"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48448" y="3298766"/>
            <a:ext cx="154576" cy="154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/>
          <p:nvPr/>
        </p:nvSpPr>
        <p:spPr>
          <a:xfrm>
            <a:off x="4748448" y="3619896"/>
            <a:ext cx="154576" cy="154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4748448" y="3922024"/>
            <a:ext cx="154576" cy="154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4748448" y="4213762"/>
            <a:ext cx="154576" cy="153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4748448" y="5812578"/>
            <a:ext cx="154576" cy="154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4748448" y="4740927"/>
            <a:ext cx="154576" cy="154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6" name="object 16"/>
          <p:cNvSpPr/>
          <p:nvPr/>
        </p:nvSpPr>
        <p:spPr>
          <a:xfrm>
            <a:off x="4748448" y="5288874"/>
            <a:ext cx="154576" cy="154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7" name="object 17"/>
          <p:cNvSpPr/>
          <p:nvPr/>
        </p:nvSpPr>
        <p:spPr>
          <a:xfrm>
            <a:off x="197031" y="1471749"/>
            <a:ext cx="4348843" cy="107950"/>
          </a:xfrm>
          <a:custGeom>
            <a:avLst/>
            <a:gdLst/>
            <a:ahLst/>
            <a:cxnLst/>
            <a:rect l="l" t="t" r="r" b="b"/>
            <a:pathLst>
              <a:path w="6088380" h="151130">
                <a:moveTo>
                  <a:pt x="0" y="150875"/>
                </a:moveTo>
                <a:lnTo>
                  <a:pt x="6088380" y="150875"/>
                </a:lnTo>
                <a:lnTo>
                  <a:pt x="6088380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8" name="object 18"/>
          <p:cNvSpPr/>
          <p:nvPr/>
        </p:nvSpPr>
        <p:spPr>
          <a:xfrm>
            <a:off x="197031" y="6641374"/>
            <a:ext cx="4348843" cy="107043"/>
          </a:xfrm>
          <a:custGeom>
            <a:avLst/>
            <a:gdLst/>
            <a:ahLst/>
            <a:cxnLst/>
            <a:rect l="l" t="t" r="r" b="b"/>
            <a:pathLst>
              <a:path w="6088380" h="149859">
                <a:moveTo>
                  <a:pt x="0" y="149351"/>
                </a:moveTo>
                <a:lnTo>
                  <a:pt x="6088380" y="149351"/>
                </a:lnTo>
                <a:lnTo>
                  <a:pt x="608838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9" name="object 19"/>
          <p:cNvSpPr/>
          <p:nvPr/>
        </p:nvSpPr>
        <p:spPr>
          <a:xfrm>
            <a:off x="4748448" y="1819100"/>
            <a:ext cx="204651" cy="203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0" name="object 20"/>
          <p:cNvSpPr/>
          <p:nvPr/>
        </p:nvSpPr>
        <p:spPr>
          <a:xfrm>
            <a:off x="4768904" y="2484762"/>
            <a:ext cx="204651" cy="20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" name="object 21"/>
          <p:cNvSpPr/>
          <p:nvPr/>
        </p:nvSpPr>
        <p:spPr>
          <a:xfrm>
            <a:off x="6041810" y="2450135"/>
            <a:ext cx="1607581" cy="2739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2139195" y="583474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Ключевые проекты </a:t>
            </a:r>
            <a:r>
              <a:rPr lang="ru-RU" dirty="0" smtClean="0">
                <a:solidFill>
                  <a:srgbClr val="FF0000"/>
                </a:solidFill>
              </a:rPr>
              <a:t>ЕРС - контракт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957543" y="1838206"/>
            <a:ext cx="4015468" cy="4856640"/>
          </a:xfrm>
          <a:prstGeom prst="rect">
            <a:avLst/>
          </a:prstGeom>
        </p:spPr>
        <p:txBody>
          <a:bodyPr vert="horz" wrap="square" lIns="0" tIns="9071" rIns="0" bIns="0" rtlCol="0">
            <a:spAutoFit/>
          </a:bodyPr>
          <a:lstStyle/>
          <a:p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НАЗВАНИЕ ПРОЕКТА: </a:t>
            </a:r>
            <a:r>
              <a:rPr lang="ru-RU" sz="1500" dirty="0" err="1">
                <a:solidFill>
                  <a:schemeClr val="bg2">
                    <a:lumMod val="50000"/>
                  </a:schemeClr>
                </a:solidFill>
              </a:rPr>
              <a:t>УКПНиГ</a:t>
            </a:r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bg2">
                    <a:lumMod val="50000"/>
                  </a:schemeClr>
                </a:solidFill>
              </a:rPr>
              <a:t>Кашаган</a:t>
            </a:r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 - Подстанция  и </a:t>
            </a: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компрессорные</a:t>
            </a:r>
          </a:p>
          <a:p>
            <a:endParaRPr lang="ru-RU" sz="1000" dirty="0"/>
          </a:p>
          <a:p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ЗАКАЗЧИК</a:t>
            </a:r>
            <a:r>
              <a:rPr lang="ru-RU" sz="1500" dirty="0" smtClean="0"/>
              <a:t>:</a:t>
            </a:r>
          </a:p>
          <a:p>
            <a:endParaRPr lang="ru-RU" sz="1500" dirty="0" smtClean="0"/>
          </a:p>
          <a:p>
            <a:endParaRPr lang="ru-RU" sz="1000" dirty="0"/>
          </a:p>
          <a:p>
            <a:r>
              <a:rPr lang="ru-RU" sz="1500" b="1" dirty="0"/>
              <a:t>ОПИСАНИЕ ПРОЕКТА</a:t>
            </a:r>
            <a:r>
              <a:rPr lang="ru-RU" sz="1500" b="1" dirty="0" smtClean="0"/>
              <a:t>:</a:t>
            </a:r>
          </a:p>
          <a:p>
            <a:endParaRPr lang="ru-RU" sz="500" b="1" dirty="0"/>
          </a:p>
          <a:p>
            <a:r>
              <a:rPr lang="ru-RU" sz="1500" dirty="0"/>
              <a:t>Изготовление  </a:t>
            </a:r>
            <a:r>
              <a:rPr lang="ru-RU" sz="1500" dirty="0" smtClean="0"/>
              <a:t>Установка</a:t>
            </a:r>
          </a:p>
          <a:p>
            <a:endParaRPr lang="ru-RU" sz="500" dirty="0"/>
          </a:p>
          <a:p>
            <a:r>
              <a:rPr lang="ru-RU" sz="1500" dirty="0"/>
              <a:t>Испытания и предварительные </a:t>
            </a:r>
            <a:endParaRPr lang="ru-RU" sz="1500" dirty="0" smtClean="0"/>
          </a:p>
          <a:p>
            <a:r>
              <a:rPr lang="ru-RU" sz="1500" dirty="0" smtClean="0"/>
              <a:t>пусконаладочные </a:t>
            </a:r>
            <a:r>
              <a:rPr lang="ru-RU" sz="1500" dirty="0"/>
              <a:t>работы  </a:t>
            </a:r>
            <a:endParaRPr lang="ru-RU" sz="1500" dirty="0" smtClean="0"/>
          </a:p>
          <a:p>
            <a:endParaRPr lang="ru-RU" sz="500" dirty="0"/>
          </a:p>
          <a:p>
            <a:r>
              <a:rPr lang="ru-RU" sz="1500" dirty="0" smtClean="0"/>
              <a:t>Содействие </a:t>
            </a:r>
            <a:r>
              <a:rPr lang="ru-RU" sz="1500" dirty="0"/>
              <a:t>в рамках проведения пусконаладочных работ  Компрессорные 3 EA</a:t>
            </a:r>
          </a:p>
          <a:p>
            <a:endParaRPr lang="ru-RU" sz="500" dirty="0" smtClean="0"/>
          </a:p>
          <a:p>
            <a:r>
              <a:rPr lang="ru-RU" sz="1500" dirty="0" smtClean="0"/>
              <a:t>Нефтеносная </a:t>
            </a:r>
            <a:r>
              <a:rPr lang="ru-RU" sz="1500" dirty="0"/>
              <a:t>площадь - 2050 м²  </a:t>
            </a:r>
            <a:endParaRPr lang="ru-RU" sz="1500" dirty="0" smtClean="0"/>
          </a:p>
          <a:p>
            <a:endParaRPr lang="ru-RU" sz="500" dirty="0" smtClean="0"/>
          </a:p>
          <a:p>
            <a:r>
              <a:rPr lang="ru-RU" sz="1500" dirty="0" smtClean="0"/>
              <a:t>Газоносная </a:t>
            </a:r>
            <a:r>
              <a:rPr lang="ru-RU" sz="1500" dirty="0"/>
              <a:t>площадь - 1860 м²  </a:t>
            </a:r>
            <a:endParaRPr lang="ru-RU" sz="1500" dirty="0" smtClean="0"/>
          </a:p>
          <a:p>
            <a:endParaRPr lang="ru-RU" sz="500" dirty="0" smtClean="0"/>
          </a:p>
          <a:p>
            <a:r>
              <a:rPr lang="ru-RU" sz="1500" dirty="0" smtClean="0"/>
              <a:t>Газоносная </a:t>
            </a:r>
            <a:r>
              <a:rPr lang="ru-RU" sz="1500" dirty="0"/>
              <a:t>площадь - 1230 м²</a:t>
            </a:r>
          </a:p>
          <a:p>
            <a:endParaRPr lang="ru-RU" sz="500" dirty="0" smtClean="0"/>
          </a:p>
          <a:p>
            <a:r>
              <a:rPr lang="ru-RU" sz="1500" dirty="0" smtClean="0"/>
              <a:t>Подстанции </a:t>
            </a:r>
            <a:r>
              <a:rPr lang="ru-RU" sz="1500" dirty="0"/>
              <a:t>- 6 EA</a:t>
            </a:r>
          </a:p>
          <a:p>
            <a:endParaRPr lang="ru-RU" sz="500" dirty="0" smtClean="0"/>
          </a:p>
          <a:p>
            <a:r>
              <a:rPr lang="ru-RU" sz="1500" dirty="0" smtClean="0"/>
              <a:t>Нефтеносная </a:t>
            </a:r>
            <a:r>
              <a:rPr lang="ru-RU" sz="1500" dirty="0"/>
              <a:t>площадь - 2 X 1800 м²  </a:t>
            </a:r>
            <a:endParaRPr lang="ru-RU" sz="1500" dirty="0" smtClean="0"/>
          </a:p>
          <a:p>
            <a:endParaRPr lang="ru-RU" sz="500" dirty="0"/>
          </a:p>
          <a:p>
            <a:r>
              <a:rPr lang="ru-RU" sz="1500" dirty="0" smtClean="0"/>
              <a:t>Газоносная </a:t>
            </a:r>
            <a:r>
              <a:rPr lang="ru-RU" sz="1500" dirty="0"/>
              <a:t>площадь - 4 X 1800 м²</a:t>
            </a:r>
          </a:p>
        </p:txBody>
      </p:sp>
      <p:sp>
        <p:nvSpPr>
          <p:cNvPr id="8" name="object 8"/>
          <p:cNvSpPr/>
          <p:nvPr/>
        </p:nvSpPr>
        <p:spPr>
          <a:xfrm>
            <a:off x="4701540" y="3418114"/>
            <a:ext cx="153488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4701540" y="3709851"/>
            <a:ext cx="153488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4701540" y="4292237"/>
            <a:ext cx="153488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4701540" y="4789318"/>
            <a:ext cx="153488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4701540" y="5099660"/>
            <a:ext cx="153488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5" name="object 15"/>
          <p:cNvSpPr/>
          <p:nvPr/>
        </p:nvSpPr>
        <p:spPr>
          <a:xfrm>
            <a:off x="4701540" y="5399611"/>
            <a:ext cx="153488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6" name="object 16"/>
          <p:cNvSpPr/>
          <p:nvPr/>
        </p:nvSpPr>
        <p:spPr>
          <a:xfrm>
            <a:off x="4701540" y="5717078"/>
            <a:ext cx="153488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7" name="object 17"/>
          <p:cNvSpPr/>
          <p:nvPr/>
        </p:nvSpPr>
        <p:spPr>
          <a:xfrm>
            <a:off x="4701540" y="6027420"/>
            <a:ext cx="153488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9" name="object 19"/>
          <p:cNvSpPr/>
          <p:nvPr/>
        </p:nvSpPr>
        <p:spPr>
          <a:xfrm>
            <a:off x="197031" y="1599111"/>
            <a:ext cx="4250871" cy="5117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0" name="object 20"/>
          <p:cNvSpPr/>
          <p:nvPr/>
        </p:nvSpPr>
        <p:spPr>
          <a:xfrm>
            <a:off x="197031" y="1599111"/>
            <a:ext cx="4250871" cy="107950"/>
          </a:xfrm>
          <a:custGeom>
            <a:avLst/>
            <a:gdLst/>
            <a:ahLst/>
            <a:cxnLst/>
            <a:rect l="l" t="t" r="r" b="b"/>
            <a:pathLst>
              <a:path w="5951220" h="151130">
                <a:moveTo>
                  <a:pt x="0" y="150875"/>
                </a:moveTo>
                <a:lnTo>
                  <a:pt x="5951220" y="150875"/>
                </a:lnTo>
                <a:lnTo>
                  <a:pt x="5951220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" name="object 21"/>
          <p:cNvSpPr/>
          <p:nvPr/>
        </p:nvSpPr>
        <p:spPr>
          <a:xfrm>
            <a:off x="197031" y="6609806"/>
            <a:ext cx="4250871" cy="107043"/>
          </a:xfrm>
          <a:custGeom>
            <a:avLst/>
            <a:gdLst/>
            <a:ahLst/>
            <a:cxnLst/>
            <a:rect l="l" t="t" r="r" b="b"/>
            <a:pathLst>
              <a:path w="5951220" h="149859">
                <a:moveTo>
                  <a:pt x="0" y="149352"/>
                </a:moveTo>
                <a:lnTo>
                  <a:pt x="5951220" y="149352"/>
                </a:lnTo>
                <a:lnTo>
                  <a:pt x="5951220" y="0"/>
                </a:lnTo>
                <a:lnTo>
                  <a:pt x="0" y="0"/>
                </a:lnTo>
                <a:lnTo>
                  <a:pt x="0" y="149352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2" name="object 22"/>
          <p:cNvSpPr/>
          <p:nvPr/>
        </p:nvSpPr>
        <p:spPr>
          <a:xfrm>
            <a:off x="4651466" y="1863634"/>
            <a:ext cx="203563" cy="203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3" name="object 23"/>
          <p:cNvSpPr/>
          <p:nvPr/>
        </p:nvSpPr>
        <p:spPr>
          <a:xfrm>
            <a:off x="4651466" y="2473235"/>
            <a:ext cx="203563" cy="20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4" name="object 24"/>
          <p:cNvSpPr/>
          <p:nvPr/>
        </p:nvSpPr>
        <p:spPr>
          <a:xfrm>
            <a:off x="6009015" y="2403565"/>
            <a:ext cx="1360714" cy="353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2139195" y="583474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Ключевые проекты </a:t>
            </a:r>
            <a:r>
              <a:rPr lang="ru-RU" dirty="0" smtClean="0">
                <a:solidFill>
                  <a:srgbClr val="FF0000"/>
                </a:solidFill>
              </a:rPr>
              <a:t>ЕРС - контракт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3" name="object 17"/>
          <p:cNvSpPr/>
          <p:nvPr/>
        </p:nvSpPr>
        <p:spPr>
          <a:xfrm>
            <a:off x="4698075" y="6314903"/>
            <a:ext cx="153488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</p:spTree>
    <p:extLst>
      <p:ext uri="{BB962C8B-B14F-4D97-AF65-F5344CB8AC3E}">
        <p14:creationId xmlns:p14="http://schemas.microsoft.com/office/powerpoint/2010/main" val="877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835481" y="1445290"/>
            <a:ext cx="5729060" cy="518193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26578" marR="635919">
              <a:lnSpc>
                <a:spcPts val="1507"/>
              </a:lnSpc>
              <a:spcBef>
                <a:spcPts val="150"/>
              </a:spcBef>
            </a:pPr>
            <a:r>
              <a:rPr sz="1286" b="1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НАЗВАНИЕ ПРОЕКТА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: </a:t>
            </a:r>
            <a:r>
              <a:rPr sz="1286" spc="-7" dirty="0">
                <a:solidFill>
                  <a:schemeClr val="bg2">
                    <a:lumMod val="50000"/>
                  </a:schemeClr>
                </a:solidFill>
                <a:cs typeface="Arial"/>
              </a:rPr>
              <a:t>Дополнительные </a:t>
            </a:r>
            <a:r>
              <a:rPr sz="1286" spc="-4" dirty="0">
                <a:solidFill>
                  <a:schemeClr val="bg2">
                    <a:lumMod val="50000"/>
                  </a:schemeClr>
                </a:solidFill>
                <a:cs typeface="Arial"/>
              </a:rPr>
              <a:t>ребойлеры 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установки  </a:t>
            </a:r>
            <a:r>
              <a:rPr sz="1286" dirty="0">
                <a:solidFill>
                  <a:schemeClr val="bg2">
                    <a:lumMod val="50000"/>
                  </a:schemeClr>
                </a:solidFill>
                <a:cs typeface="Arial"/>
              </a:rPr>
              <a:t>комплексной </a:t>
            </a:r>
            <a:r>
              <a:rPr sz="1286" spc="-14" dirty="0">
                <a:solidFill>
                  <a:schemeClr val="bg2">
                    <a:lumMod val="50000"/>
                  </a:schemeClr>
                </a:solidFill>
                <a:cs typeface="Arial"/>
              </a:rPr>
              <a:t>подготовки </a:t>
            </a:r>
            <a:r>
              <a:rPr sz="1286" spc="-11" dirty="0">
                <a:solidFill>
                  <a:schemeClr val="bg2">
                    <a:lumMod val="50000"/>
                  </a:schemeClr>
                </a:solidFill>
                <a:cs typeface="Arial"/>
              </a:rPr>
              <a:t>нефти</a:t>
            </a:r>
            <a:endParaRPr sz="1286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>
              <a:spcBef>
                <a:spcPts val="21"/>
              </a:spcBef>
            </a:pPr>
            <a:endParaRPr sz="1286" dirty="0">
              <a:cs typeface="Times New Roman"/>
            </a:endParaRPr>
          </a:p>
          <a:p>
            <a:pPr marL="326578"/>
            <a:r>
              <a:rPr sz="1286" b="1" spc="-7" dirty="0">
                <a:solidFill>
                  <a:schemeClr val="bg2">
                    <a:lumMod val="50000"/>
                  </a:schemeClr>
                </a:solidFill>
                <a:cs typeface="Arial"/>
              </a:rPr>
              <a:t>ЗАКАЗЧИК</a:t>
            </a:r>
            <a:r>
              <a:rPr sz="1286" b="1" spc="-7" dirty="0" smtClean="0">
                <a:solidFill>
                  <a:schemeClr val="bg2">
                    <a:lumMod val="50000"/>
                  </a:schemeClr>
                </a:solidFill>
                <a:cs typeface="Arial"/>
              </a:rPr>
              <a:t>:</a:t>
            </a:r>
            <a:endParaRPr lang="ru-RU" sz="1286" b="1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 marL="326578"/>
            <a:endParaRPr lang="ru-RU" sz="500" dirty="0" smtClean="0">
              <a:cs typeface="Arial"/>
            </a:endParaRPr>
          </a:p>
          <a:p>
            <a:pPr marL="326578"/>
            <a:endParaRPr lang="ru-RU" sz="500" dirty="0" smtClean="0">
              <a:cs typeface="Arial"/>
            </a:endParaRPr>
          </a:p>
          <a:p>
            <a:pPr marL="326578"/>
            <a:r>
              <a:rPr lang="ru-RU" sz="1286" b="1" dirty="0" smtClean="0">
                <a:cs typeface="Arial"/>
              </a:rPr>
              <a:t>ОПИСАНИЕ РАБОТ:</a:t>
            </a:r>
            <a:endParaRPr sz="1286" b="1" dirty="0">
              <a:cs typeface="Arial"/>
            </a:endParaRPr>
          </a:p>
          <a:p>
            <a:pPr marL="413665" marR="92984" algn="just">
              <a:spcBef>
                <a:spcPts val="1014"/>
              </a:spcBef>
            </a:pPr>
            <a:r>
              <a:rPr sz="1000" spc="-54" dirty="0">
                <a:cs typeface="Arial"/>
              </a:rPr>
              <a:t>Детальное </a:t>
            </a:r>
            <a:r>
              <a:rPr sz="1000" spc="-36" dirty="0">
                <a:cs typeface="Arial"/>
              </a:rPr>
              <a:t>проектирование, </a:t>
            </a:r>
            <a:r>
              <a:rPr sz="1000" spc="-46" dirty="0">
                <a:cs typeface="Arial"/>
              </a:rPr>
              <a:t>изготовление </a:t>
            </a:r>
            <a:r>
              <a:rPr sz="1000" spc="-18" dirty="0">
                <a:cs typeface="Arial"/>
              </a:rPr>
              <a:t>и </a:t>
            </a:r>
            <a:r>
              <a:rPr sz="1000" spc="-43" dirty="0">
                <a:cs typeface="Arial"/>
              </a:rPr>
              <a:t>крупногабаритная </a:t>
            </a:r>
            <a:r>
              <a:rPr sz="1000" spc="-46" dirty="0">
                <a:cs typeface="Arial"/>
              </a:rPr>
              <a:t>сборка </a:t>
            </a:r>
            <a:r>
              <a:rPr sz="1000" spc="-43" dirty="0">
                <a:cs typeface="Arial"/>
              </a:rPr>
              <a:t>металлоконструкций </a:t>
            </a:r>
            <a:r>
              <a:rPr sz="1000" spc="-61" dirty="0">
                <a:cs typeface="Arial"/>
              </a:rPr>
              <a:t>для  </a:t>
            </a:r>
            <a:r>
              <a:rPr sz="1000" spc="-50" dirty="0">
                <a:cs typeface="Arial"/>
              </a:rPr>
              <a:t>дополнительных </a:t>
            </a:r>
            <a:r>
              <a:rPr sz="1000" spc="-46" dirty="0">
                <a:cs typeface="Arial"/>
              </a:rPr>
              <a:t>ребойлеров </a:t>
            </a:r>
            <a:r>
              <a:rPr sz="1000" spc="-43" dirty="0">
                <a:cs typeface="Arial"/>
              </a:rPr>
              <a:t>установок </a:t>
            </a:r>
            <a:r>
              <a:rPr sz="1000" spc="-50" dirty="0">
                <a:cs typeface="Arial"/>
              </a:rPr>
              <a:t>стабилизации </a:t>
            </a:r>
            <a:r>
              <a:rPr sz="1000" spc="-43" dirty="0">
                <a:cs typeface="Arial"/>
              </a:rPr>
              <a:t>сырой </a:t>
            </a:r>
            <a:r>
              <a:rPr sz="1000" spc="-79" dirty="0">
                <a:cs typeface="Arial"/>
              </a:rPr>
              <a:t>нефти </a:t>
            </a:r>
            <a:r>
              <a:rPr sz="1000" spc="-18" dirty="0">
                <a:cs typeface="Arial"/>
              </a:rPr>
              <a:t>и </a:t>
            </a:r>
            <a:r>
              <a:rPr sz="1000" spc="-46" dirty="0">
                <a:cs typeface="Arial"/>
              </a:rPr>
              <a:t>фракционных </a:t>
            </a:r>
            <a:r>
              <a:rPr sz="1000" spc="-43" dirty="0">
                <a:cs typeface="Arial"/>
              </a:rPr>
              <a:t>установок </a:t>
            </a:r>
            <a:r>
              <a:rPr sz="1000" spc="-57" dirty="0">
                <a:cs typeface="Arial"/>
              </a:rPr>
              <a:t>–  </a:t>
            </a:r>
            <a:r>
              <a:rPr sz="1000" spc="-54" dirty="0">
                <a:cs typeface="Arial"/>
              </a:rPr>
              <a:t>650</a:t>
            </a:r>
            <a:r>
              <a:rPr sz="1000" spc="-57" dirty="0">
                <a:cs typeface="Arial"/>
              </a:rPr>
              <a:t> </a:t>
            </a:r>
            <a:r>
              <a:rPr sz="1000" spc="-32" dirty="0">
                <a:cs typeface="Arial"/>
              </a:rPr>
              <a:t>тонн;</a:t>
            </a:r>
            <a:endParaRPr sz="1000" dirty="0">
              <a:cs typeface="Arial"/>
            </a:endParaRPr>
          </a:p>
          <a:p>
            <a:pPr>
              <a:spcBef>
                <a:spcPts val="18"/>
              </a:spcBef>
            </a:pPr>
            <a:endParaRPr sz="1143" dirty="0">
              <a:cs typeface="Times New Roman"/>
            </a:endParaRPr>
          </a:p>
          <a:p>
            <a:pPr marL="413665" marR="3629"/>
            <a:r>
              <a:rPr sz="1000" spc="-54" dirty="0">
                <a:cs typeface="Arial"/>
              </a:rPr>
              <a:t>Детальное </a:t>
            </a:r>
            <a:r>
              <a:rPr sz="1000" spc="-36" dirty="0">
                <a:cs typeface="Arial"/>
              </a:rPr>
              <a:t>проектирование, </a:t>
            </a:r>
            <a:r>
              <a:rPr sz="1000" spc="-32" dirty="0">
                <a:cs typeface="Arial"/>
              </a:rPr>
              <a:t>закуп </a:t>
            </a:r>
            <a:r>
              <a:rPr sz="1000" spc="-50" dirty="0">
                <a:cs typeface="Arial"/>
              </a:rPr>
              <a:t>материалов, </a:t>
            </a:r>
            <a:r>
              <a:rPr sz="1000" spc="-46" dirty="0">
                <a:cs typeface="Arial"/>
              </a:rPr>
              <a:t>изготовление </a:t>
            </a:r>
            <a:r>
              <a:rPr sz="1000" spc="-18" dirty="0">
                <a:cs typeface="Arial"/>
              </a:rPr>
              <a:t>и </a:t>
            </a:r>
            <a:r>
              <a:rPr sz="1000" spc="-54" dirty="0">
                <a:cs typeface="Arial"/>
              </a:rPr>
              <a:t>устройство </a:t>
            </a:r>
            <a:r>
              <a:rPr sz="1000" spc="-29" dirty="0">
                <a:cs typeface="Arial"/>
              </a:rPr>
              <a:t>ограждений </a:t>
            </a:r>
            <a:r>
              <a:rPr sz="1000" spc="-18" dirty="0">
                <a:cs typeface="Arial"/>
              </a:rPr>
              <a:t>и</a:t>
            </a:r>
            <a:r>
              <a:rPr sz="1000" spc="-179" dirty="0">
                <a:cs typeface="Arial"/>
              </a:rPr>
              <a:t> </a:t>
            </a:r>
            <a:r>
              <a:rPr sz="1000" spc="-54" dirty="0">
                <a:cs typeface="Arial"/>
              </a:rPr>
              <a:t>лестниц  </a:t>
            </a:r>
            <a:r>
              <a:rPr sz="1000" spc="-39" dirty="0">
                <a:cs typeface="Arial"/>
              </a:rPr>
              <a:t>площадок </a:t>
            </a:r>
            <a:r>
              <a:rPr sz="1000" spc="-54" dirty="0">
                <a:cs typeface="Arial"/>
              </a:rPr>
              <a:t>доступа </a:t>
            </a:r>
            <a:r>
              <a:rPr sz="1000" spc="-18" dirty="0">
                <a:cs typeface="Arial"/>
              </a:rPr>
              <a:t>и </a:t>
            </a:r>
            <a:r>
              <a:rPr sz="1000" spc="-43" dirty="0">
                <a:cs typeface="Arial"/>
              </a:rPr>
              <a:t>обслуживания </a:t>
            </a:r>
            <a:r>
              <a:rPr sz="1000" spc="-57" dirty="0">
                <a:cs typeface="Arial"/>
              </a:rPr>
              <a:t>– </a:t>
            </a:r>
            <a:r>
              <a:rPr sz="1000" spc="-50" dirty="0">
                <a:cs typeface="Arial"/>
              </a:rPr>
              <a:t>1 </a:t>
            </a:r>
            <a:r>
              <a:rPr sz="1000" spc="-54" dirty="0">
                <a:cs typeface="Arial"/>
              </a:rPr>
              <a:t>300 </a:t>
            </a:r>
            <a:r>
              <a:rPr sz="1000" spc="-36" dirty="0">
                <a:cs typeface="Arial"/>
              </a:rPr>
              <a:t>пог.</a:t>
            </a:r>
            <a:r>
              <a:rPr sz="1000" spc="-157" dirty="0">
                <a:cs typeface="Arial"/>
              </a:rPr>
              <a:t> </a:t>
            </a:r>
            <a:r>
              <a:rPr sz="1000" spc="-43" dirty="0">
                <a:cs typeface="Arial"/>
              </a:rPr>
              <a:t>метров;</a:t>
            </a:r>
            <a:endParaRPr sz="1000" dirty="0">
              <a:cs typeface="Arial"/>
            </a:endParaRPr>
          </a:p>
          <a:p>
            <a:pPr>
              <a:spcBef>
                <a:spcPts val="4"/>
              </a:spcBef>
            </a:pPr>
            <a:endParaRPr sz="1143" dirty="0">
              <a:cs typeface="Times New Roman"/>
            </a:endParaRPr>
          </a:p>
          <a:p>
            <a:pPr marL="413665" marR="96613"/>
            <a:r>
              <a:rPr sz="1000" spc="-54" dirty="0">
                <a:cs typeface="Arial"/>
              </a:rPr>
              <a:t>Детальное </a:t>
            </a:r>
            <a:r>
              <a:rPr sz="1000" spc="-36" dirty="0">
                <a:cs typeface="Arial"/>
              </a:rPr>
              <a:t>проектирование, </a:t>
            </a:r>
            <a:r>
              <a:rPr sz="1000" spc="-32" dirty="0">
                <a:cs typeface="Arial"/>
              </a:rPr>
              <a:t>закуп </a:t>
            </a:r>
            <a:r>
              <a:rPr sz="1000" spc="-50" dirty="0">
                <a:cs typeface="Arial"/>
              </a:rPr>
              <a:t>материалов, </a:t>
            </a:r>
            <a:r>
              <a:rPr sz="1000" spc="-46" dirty="0">
                <a:cs typeface="Arial"/>
              </a:rPr>
              <a:t>изготовление </a:t>
            </a:r>
            <a:r>
              <a:rPr sz="1000" spc="-18" dirty="0">
                <a:cs typeface="Arial"/>
              </a:rPr>
              <a:t>и </a:t>
            </a:r>
            <a:r>
              <a:rPr sz="1000" spc="-54" dirty="0">
                <a:cs typeface="Arial"/>
              </a:rPr>
              <a:t>устройство </a:t>
            </a:r>
            <a:r>
              <a:rPr sz="1000" spc="-57" dirty="0">
                <a:cs typeface="Arial"/>
              </a:rPr>
              <a:t>решетчатого </a:t>
            </a:r>
            <a:r>
              <a:rPr sz="1000" spc="-61" dirty="0">
                <a:cs typeface="Arial"/>
              </a:rPr>
              <a:t>настила  </a:t>
            </a:r>
            <a:r>
              <a:rPr sz="1000" spc="-39" dirty="0">
                <a:cs typeface="Arial"/>
              </a:rPr>
              <a:t>площадок </a:t>
            </a:r>
            <a:r>
              <a:rPr sz="1000" spc="-54" dirty="0">
                <a:cs typeface="Arial"/>
              </a:rPr>
              <a:t>доступа </a:t>
            </a:r>
            <a:r>
              <a:rPr sz="1000" spc="-18" dirty="0">
                <a:cs typeface="Arial"/>
              </a:rPr>
              <a:t>и </a:t>
            </a:r>
            <a:r>
              <a:rPr sz="1000" spc="-43" dirty="0">
                <a:cs typeface="Arial"/>
              </a:rPr>
              <a:t>обслуживания </a:t>
            </a:r>
            <a:r>
              <a:rPr sz="1000" spc="-57" dirty="0">
                <a:cs typeface="Arial"/>
              </a:rPr>
              <a:t>– </a:t>
            </a:r>
            <a:r>
              <a:rPr sz="1000" spc="-50" dirty="0">
                <a:cs typeface="Arial"/>
              </a:rPr>
              <a:t>2 </a:t>
            </a:r>
            <a:r>
              <a:rPr sz="1000" spc="-54" dirty="0">
                <a:cs typeface="Arial"/>
              </a:rPr>
              <a:t>600</a:t>
            </a:r>
            <a:r>
              <a:rPr sz="1000" spc="-154" dirty="0">
                <a:cs typeface="Arial"/>
              </a:rPr>
              <a:t> </a:t>
            </a:r>
            <a:r>
              <a:rPr sz="1000" spc="-11" dirty="0">
                <a:cs typeface="Arial"/>
              </a:rPr>
              <a:t>м²;</a:t>
            </a:r>
            <a:endParaRPr sz="1000" dirty="0">
              <a:cs typeface="Arial"/>
            </a:endParaRPr>
          </a:p>
          <a:p>
            <a:pPr>
              <a:spcBef>
                <a:spcPts val="4"/>
              </a:spcBef>
            </a:pPr>
            <a:endParaRPr sz="1143" dirty="0">
              <a:cs typeface="Times New Roman"/>
            </a:endParaRPr>
          </a:p>
          <a:p>
            <a:pPr marL="413665" marR="1316291"/>
            <a:r>
              <a:rPr sz="1000" spc="-50" dirty="0">
                <a:cs typeface="Arial"/>
              </a:rPr>
              <a:t>Закуп </a:t>
            </a:r>
            <a:r>
              <a:rPr sz="1000" spc="-18" dirty="0">
                <a:cs typeface="Arial"/>
              </a:rPr>
              <a:t>и </a:t>
            </a:r>
            <a:r>
              <a:rPr sz="1000" spc="-46" dirty="0">
                <a:cs typeface="Arial"/>
              </a:rPr>
              <a:t>нанесение </a:t>
            </a:r>
            <a:r>
              <a:rPr sz="1000" spc="-32" dirty="0">
                <a:cs typeface="Arial"/>
              </a:rPr>
              <a:t>эпоксидного </a:t>
            </a:r>
            <a:r>
              <a:rPr sz="1000" spc="-50" dirty="0">
                <a:cs typeface="Arial"/>
              </a:rPr>
              <a:t>вспучивающего </a:t>
            </a:r>
            <a:r>
              <a:rPr sz="1000" spc="-39" dirty="0">
                <a:cs typeface="Arial"/>
              </a:rPr>
              <a:t>огнезащитного </a:t>
            </a:r>
            <a:r>
              <a:rPr sz="1000" spc="-36" dirty="0">
                <a:cs typeface="Arial"/>
              </a:rPr>
              <a:t>покрытия  </a:t>
            </a:r>
            <a:r>
              <a:rPr sz="1000" spc="-54" dirty="0">
                <a:cs typeface="Arial"/>
              </a:rPr>
              <a:t>несущих </a:t>
            </a:r>
            <a:r>
              <a:rPr sz="1000" spc="-32" dirty="0">
                <a:cs typeface="Arial"/>
              </a:rPr>
              <a:t>конструкций </a:t>
            </a:r>
            <a:r>
              <a:rPr sz="1000" spc="-57" dirty="0">
                <a:cs typeface="Arial"/>
              </a:rPr>
              <a:t>– </a:t>
            </a:r>
            <a:r>
              <a:rPr sz="1000" spc="-50" dirty="0">
                <a:cs typeface="Arial"/>
              </a:rPr>
              <a:t>5 500</a:t>
            </a:r>
            <a:r>
              <a:rPr sz="1000" spc="-79" dirty="0">
                <a:cs typeface="Arial"/>
              </a:rPr>
              <a:t> </a:t>
            </a:r>
            <a:r>
              <a:rPr sz="1000" spc="-11" dirty="0">
                <a:cs typeface="Arial"/>
              </a:rPr>
              <a:t>м²;</a:t>
            </a:r>
            <a:endParaRPr sz="1000" dirty="0">
              <a:cs typeface="Arial"/>
            </a:endParaRPr>
          </a:p>
          <a:p>
            <a:pPr>
              <a:spcBef>
                <a:spcPts val="4"/>
              </a:spcBef>
            </a:pPr>
            <a:endParaRPr sz="1143" dirty="0">
              <a:cs typeface="Times New Roman"/>
            </a:endParaRPr>
          </a:p>
          <a:p>
            <a:pPr marL="413665" marR="410944">
              <a:spcBef>
                <a:spcPts val="4"/>
              </a:spcBef>
            </a:pPr>
            <a:r>
              <a:rPr sz="1000" spc="-50" dirty="0">
                <a:cs typeface="Arial"/>
              </a:rPr>
              <a:t>Изготовление, </a:t>
            </a:r>
            <a:r>
              <a:rPr sz="1000" spc="-43" dirty="0">
                <a:cs typeface="Arial"/>
              </a:rPr>
              <a:t>подготовка </a:t>
            </a:r>
            <a:r>
              <a:rPr sz="1000" spc="-46" dirty="0">
                <a:cs typeface="Arial"/>
              </a:rPr>
              <a:t>поверхности </a:t>
            </a:r>
            <a:r>
              <a:rPr sz="1000" spc="-18" dirty="0">
                <a:cs typeface="Arial"/>
              </a:rPr>
              <a:t>и </a:t>
            </a:r>
            <a:r>
              <a:rPr sz="1000" spc="-39" dirty="0">
                <a:cs typeface="Arial"/>
              </a:rPr>
              <a:t>антикоррозийная </a:t>
            </a:r>
            <a:r>
              <a:rPr sz="1000" spc="-61" dirty="0">
                <a:cs typeface="Arial"/>
              </a:rPr>
              <a:t>защита </a:t>
            </a:r>
            <a:r>
              <a:rPr sz="1000" spc="-50" dirty="0">
                <a:cs typeface="Arial"/>
              </a:rPr>
              <a:t>трубных </a:t>
            </a:r>
            <a:r>
              <a:rPr sz="1000" spc="-54" dirty="0">
                <a:cs typeface="Arial"/>
              </a:rPr>
              <a:t>узлов </a:t>
            </a:r>
            <a:r>
              <a:rPr sz="1000" spc="-50" dirty="0">
                <a:cs typeface="Arial"/>
              </a:rPr>
              <a:t>(спулов)  </a:t>
            </a:r>
            <a:r>
              <a:rPr sz="1000" spc="-43" dirty="0">
                <a:cs typeface="Arial"/>
              </a:rPr>
              <a:t>модульной </a:t>
            </a:r>
            <a:r>
              <a:rPr sz="1000" spc="-36" dirty="0">
                <a:cs typeface="Arial"/>
              </a:rPr>
              <a:t>обвязки </a:t>
            </a:r>
            <a:r>
              <a:rPr sz="1000" spc="-18" dirty="0">
                <a:cs typeface="Arial"/>
              </a:rPr>
              <a:t>и </a:t>
            </a:r>
            <a:r>
              <a:rPr sz="1000" spc="-46" dirty="0">
                <a:cs typeface="Arial"/>
              </a:rPr>
              <a:t>технологических </a:t>
            </a:r>
            <a:r>
              <a:rPr sz="1000" spc="-43" dirty="0">
                <a:cs typeface="Arial"/>
              </a:rPr>
              <a:t>трубопроводов диаметрами </a:t>
            </a:r>
            <a:r>
              <a:rPr sz="1000" spc="-54" dirty="0">
                <a:cs typeface="Arial"/>
              </a:rPr>
              <a:t>от </a:t>
            </a:r>
            <a:r>
              <a:rPr sz="1000" spc="-161" dirty="0">
                <a:cs typeface="Arial"/>
              </a:rPr>
              <a:t>½ </a:t>
            </a:r>
            <a:r>
              <a:rPr sz="1000" spc="-32" dirty="0">
                <a:cs typeface="Arial"/>
              </a:rPr>
              <a:t>до </a:t>
            </a:r>
            <a:r>
              <a:rPr sz="1000" spc="-54" dirty="0">
                <a:cs typeface="Arial"/>
              </a:rPr>
              <a:t>30 </a:t>
            </a:r>
            <a:r>
              <a:rPr sz="1000" spc="-29" dirty="0">
                <a:cs typeface="Arial"/>
              </a:rPr>
              <a:t>дюймов </a:t>
            </a:r>
            <a:r>
              <a:rPr sz="1000" spc="-57" dirty="0">
                <a:cs typeface="Arial"/>
              </a:rPr>
              <a:t>–  более </a:t>
            </a:r>
            <a:r>
              <a:rPr sz="1000" spc="-50" dirty="0">
                <a:cs typeface="Arial"/>
              </a:rPr>
              <a:t>9 </a:t>
            </a:r>
            <a:r>
              <a:rPr sz="1000" spc="-54" dirty="0">
                <a:cs typeface="Arial"/>
              </a:rPr>
              <a:t>000 сварных</a:t>
            </a:r>
            <a:r>
              <a:rPr sz="1000" spc="-61" dirty="0">
                <a:cs typeface="Arial"/>
              </a:rPr>
              <a:t> </a:t>
            </a:r>
            <a:r>
              <a:rPr sz="1000" spc="-46" dirty="0">
                <a:cs typeface="Arial"/>
              </a:rPr>
              <a:t>стыков;</a:t>
            </a:r>
            <a:endParaRPr sz="1000" dirty="0">
              <a:cs typeface="Arial"/>
            </a:endParaRPr>
          </a:p>
          <a:p>
            <a:pPr>
              <a:spcBef>
                <a:spcPts val="18"/>
              </a:spcBef>
            </a:pPr>
            <a:endParaRPr sz="1143" dirty="0">
              <a:cs typeface="Times New Roman"/>
            </a:endParaRPr>
          </a:p>
          <a:p>
            <a:pPr marL="413665"/>
            <a:r>
              <a:rPr sz="1000" spc="-54" dirty="0">
                <a:cs typeface="Arial"/>
              </a:rPr>
              <a:t>Гидроиспытание </a:t>
            </a:r>
            <a:r>
              <a:rPr sz="1000" spc="-50" dirty="0">
                <a:cs typeface="Arial"/>
              </a:rPr>
              <a:t>трубных </a:t>
            </a:r>
            <a:r>
              <a:rPr sz="1000" spc="-54" dirty="0">
                <a:cs typeface="Arial"/>
              </a:rPr>
              <a:t>узлов </a:t>
            </a:r>
            <a:r>
              <a:rPr sz="1000" spc="-50" dirty="0">
                <a:cs typeface="Arial"/>
              </a:rPr>
              <a:t>давлением </a:t>
            </a:r>
            <a:r>
              <a:rPr sz="1000" spc="-36" dirty="0">
                <a:cs typeface="Arial"/>
              </a:rPr>
              <a:t>до </a:t>
            </a:r>
            <a:r>
              <a:rPr sz="1000" spc="-46" dirty="0">
                <a:cs typeface="Arial"/>
              </a:rPr>
              <a:t>97,5 </a:t>
            </a:r>
            <a:r>
              <a:rPr sz="1000" spc="-50" dirty="0">
                <a:cs typeface="Arial"/>
              </a:rPr>
              <a:t>бар </a:t>
            </a:r>
            <a:r>
              <a:rPr sz="1000" spc="-57" dirty="0">
                <a:cs typeface="Arial"/>
              </a:rPr>
              <a:t>– более </a:t>
            </a:r>
            <a:r>
              <a:rPr sz="1000" spc="-50" dirty="0">
                <a:cs typeface="Arial"/>
              </a:rPr>
              <a:t>2 000</a:t>
            </a:r>
            <a:r>
              <a:rPr sz="1000" spc="-57" dirty="0">
                <a:cs typeface="Arial"/>
              </a:rPr>
              <a:t> </a:t>
            </a:r>
            <a:r>
              <a:rPr sz="1000" spc="-43" dirty="0">
                <a:cs typeface="Arial"/>
              </a:rPr>
              <a:t>метров;</a:t>
            </a:r>
            <a:endParaRPr sz="1000" dirty="0">
              <a:cs typeface="Arial"/>
            </a:endParaRPr>
          </a:p>
          <a:p>
            <a:pPr>
              <a:spcBef>
                <a:spcPts val="32"/>
              </a:spcBef>
            </a:pPr>
            <a:endParaRPr sz="1107" dirty="0">
              <a:cs typeface="Times New Roman"/>
            </a:endParaRPr>
          </a:p>
          <a:p>
            <a:pPr marL="413665" marR="618684"/>
            <a:r>
              <a:rPr sz="1000" spc="-64" dirty="0">
                <a:cs typeface="Arial"/>
              </a:rPr>
              <a:t>Стендовые </a:t>
            </a:r>
            <a:r>
              <a:rPr sz="1000" spc="-46" dirty="0">
                <a:cs typeface="Arial"/>
              </a:rPr>
              <a:t>испытания </a:t>
            </a:r>
            <a:r>
              <a:rPr sz="1000" spc="-32" dirty="0">
                <a:cs typeface="Arial"/>
              </a:rPr>
              <a:t>запорной </a:t>
            </a:r>
            <a:r>
              <a:rPr sz="1000" spc="-54" dirty="0">
                <a:cs typeface="Arial"/>
              </a:rPr>
              <a:t>арматуры </a:t>
            </a:r>
            <a:r>
              <a:rPr sz="1000" spc="-43" dirty="0">
                <a:cs typeface="Arial"/>
              </a:rPr>
              <a:t>диаметрами </a:t>
            </a:r>
            <a:r>
              <a:rPr sz="1000" spc="-54" dirty="0">
                <a:cs typeface="Arial"/>
              </a:rPr>
              <a:t>от </a:t>
            </a:r>
            <a:r>
              <a:rPr sz="1000" spc="-50" dirty="0">
                <a:cs typeface="Arial"/>
              </a:rPr>
              <a:t>6 </a:t>
            </a:r>
            <a:r>
              <a:rPr sz="1000" spc="-36" dirty="0">
                <a:cs typeface="Arial"/>
              </a:rPr>
              <a:t>до </a:t>
            </a:r>
            <a:r>
              <a:rPr sz="1000" spc="-54" dirty="0">
                <a:cs typeface="Arial"/>
              </a:rPr>
              <a:t>30 </a:t>
            </a:r>
            <a:r>
              <a:rPr sz="1000" spc="-32" dirty="0">
                <a:cs typeface="Arial"/>
              </a:rPr>
              <a:t>дюймов </a:t>
            </a:r>
            <a:r>
              <a:rPr sz="1000" spc="-50" dirty="0">
                <a:cs typeface="Arial"/>
              </a:rPr>
              <a:t>давлением  </a:t>
            </a:r>
            <a:r>
              <a:rPr sz="1000" spc="-36" dirty="0">
                <a:cs typeface="Arial"/>
              </a:rPr>
              <a:t>до </a:t>
            </a:r>
            <a:r>
              <a:rPr sz="1000" spc="-54" dirty="0">
                <a:cs typeface="Arial"/>
              </a:rPr>
              <a:t>150 </a:t>
            </a:r>
            <a:r>
              <a:rPr sz="1000" spc="-50" dirty="0">
                <a:cs typeface="Arial"/>
              </a:rPr>
              <a:t>бар </a:t>
            </a:r>
            <a:r>
              <a:rPr sz="1000" spc="-57" dirty="0">
                <a:cs typeface="Arial"/>
              </a:rPr>
              <a:t>– </a:t>
            </a:r>
            <a:r>
              <a:rPr sz="1000" spc="-54" dirty="0">
                <a:cs typeface="Arial"/>
              </a:rPr>
              <a:t>228</a:t>
            </a:r>
            <a:r>
              <a:rPr sz="1000" spc="-68" dirty="0">
                <a:cs typeface="Arial"/>
              </a:rPr>
              <a:t> </a:t>
            </a:r>
            <a:r>
              <a:rPr sz="1000" spc="-29" dirty="0">
                <a:cs typeface="Arial"/>
              </a:rPr>
              <a:t>единиц;</a:t>
            </a:r>
            <a:endParaRPr sz="1000" dirty="0">
              <a:cs typeface="Arial"/>
            </a:endParaRPr>
          </a:p>
          <a:p>
            <a:pPr>
              <a:spcBef>
                <a:spcPts val="4"/>
              </a:spcBef>
            </a:pPr>
            <a:endParaRPr sz="1143" dirty="0">
              <a:cs typeface="Times New Roman"/>
            </a:endParaRPr>
          </a:p>
          <a:p>
            <a:pPr marL="413665">
              <a:spcBef>
                <a:spcPts val="4"/>
              </a:spcBef>
            </a:pPr>
            <a:r>
              <a:rPr sz="1000" spc="-50" dirty="0">
                <a:cs typeface="Arial"/>
              </a:rPr>
              <a:t>Изготовление </a:t>
            </a:r>
            <a:r>
              <a:rPr sz="1000" spc="-32" dirty="0">
                <a:cs typeface="Arial"/>
              </a:rPr>
              <a:t>конструкций </a:t>
            </a:r>
            <a:r>
              <a:rPr sz="1000" spc="-50" dirty="0">
                <a:cs typeface="Arial"/>
              </a:rPr>
              <a:t>трубных </a:t>
            </a:r>
            <a:r>
              <a:rPr sz="1000" spc="-29" dirty="0">
                <a:cs typeface="Arial"/>
              </a:rPr>
              <a:t>опор </a:t>
            </a:r>
            <a:r>
              <a:rPr sz="1000" spc="-57" dirty="0">
                <a:cs typeface="Arial"/>
              </a:rPr>
              <a:t>– </a:t>
            </a:r>
            <a:r>
              <a:rPr sz="1000" spc="-50" dirty="0">
                <a:cs typeface="Arial"/>
              </a:rPr>
              <a:t>90</a:t>
            </a:r>
            <a:r>
              <a:rPr sz="1000" spc="-111" dirty="0">
                <a:cs typeface="Arial"/>
              </a:rPr>
              <a:t> </a:t>
            </a:r>
            <a:r>
              <a:rPr sz="1000" spc="-32" dirty="0">
                <a:cs typeface="Arial"/>
              </a:rPr>
              <a:t>тонн;</a:t>
            </a:r>
            <a:endParaRPr sz="1000" dirty="0">
              <a:cs typeface="Arial"/>
            </a:endParaRPr>
          </a:p>
          <a:p>
            <a:pPr>
              <a:spcBef>
                <a:spcPts val="32"/>
              </a:spcBef>
            </a:pPr>
            <a:endParaRPr sz="1107" dirty="0">
              <a:cs typeface="Times New Roman"/>
            </a:endParaRPr>
          </a:p>
          <a:p>
            <a:pPr marL="413665"/>
            <a:r>
              <a:rPr sz="1000" spc="-50" dirty="0">
                <a:cs typeface="Arial"/>
              </a:rPr>
              <a:t>Изготовление </a:t>
            </a:r>
            <a:r>
              <a:rPr sz="1000" spc="-43" dirty="0">
                <a:cs typeface="Arial"/>
              </a:rPr>
              <a:t>временных </a:t>
            </a:r>
            <a:r>
              <a:rPr sz="1000" spc="-57" dirty="0">
                <a:cs typeface="Arial"/>
              </a:rPr>
              <a:t>элементов для </a:t>
            </a:r>
            <a:r>
              <a:rPr sz="1000" spc="-39" dirty="0">
                <a:cs typeface="Arial"/>
              </a:rPr>
              <a:t>транспортировки </a:t>
            </a:r>
            <a:r>
              <a:rPr sz="1000" spc="-50" dirty="0">
                <a:cs typeface="Arial"/>
              </a:rPr>
              <a:t>модулей </a:t>
            </a:r>
            <a:r>
              <a:rPr sz="1000" spc="-57" dirty="0">
                <a:cs typeface="Arial"/>
              </a:rPr>
              <a:t>– </a:t>
            </a:r>
            <a:r>
              <a:rPr sz="1000" spc="-54" dirty="0">
                <a:cs typeface="Arial"/>
              </a:rPr>
              <a:t>130</a:t>
            </a:r>
            <a:r>
              <a:rPr sz="1000" spc="-64" dirty="0">
                <a:cs typeface="Arial"/>
              </a:rPr>
              <a:t> </a:t>
            </a:r>
            <a:r>
              <a:rPr sz="1000" spc="-36" dirty="0">
                <a:cs typeface="Arial"/>
              </a:rPr>
              <a:t>тонн.</a:t>
            </a:r>
            <a:endParaRPr sz="1000" dirty="0"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01042" y="2754778"/>
            <a:ext cx="153489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2901042" y="3229889"/>
            <a:ext cx="153489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/>
          <p:nvPr/>
        </p:nvSpPr>
        <p:spPr>
          <a:xfrm>
            <a:off x="2901042" y="3700646"/>
            <a:ext cx="153489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2901042" y="4191098"/>
            <a:ext cx="153489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2901042" y="4667991"/>
            <a:ext cx="153489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2901042" y="5279669"/>
            <a:ext cx="153489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2901042" y="5616137"/>
            <a:ext cx="153489" cy="154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5" name="object 15"/>
          <p:cNvSpPr/>
          <p:nvPr/>
        </p:nvSpPr>
        <p:spPr>
          <a:xfrm>
            <a:off x="2901042" y="6090755"/>
            <a:ext cx="153489" cy="15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6" name="object 16"/>
          <p:cNvSpPr/>
          <p:nvPr/>
        </p:nvSpPr>
        <p:spPr>
          <a:xfrm>
            <a:off x="2901042" y="6420096"/>
            <a:ext cx="153489" cy="15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7" name="object 17"/>
          <p:cNvSpPr/>
          <p:nvPr/>
        </p:nvSpPr>
        <p:spPr>
          <a:xfrm>
            <a:off x="154578" y="1540329"/>
            <a:ext cx="2565762" cy="1869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8" name="object 18"/>
          <p:cNvSpPr/>
          <p:nvPr/>
        </p:nvSpPr>
        <p:spPr>
          <a:xfrm>
            <a:off x="154578" y="3483429"/>
            <a:ext cx="2565762" cy="1754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9" name="object 19"/>
          <p:cNvSpPr/>
          <p:nvPr/>
        </p:nvSpPr>
        <p:spPr>
          <a:xfrm>
            <a:off x="154578" y="5311139"/>
            <a:ext cx="2565762" cy="1440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0" name="object 20"/>
          <p:cNvSpPr/>
          <p:nvPr/>
        </p:nvSpPr>
        <p:spPr>
          <a:xfrm>
            <a:off x="154577" y="1540329"/>
            <a:ext cx="2565854" cy="107950"/>
          </a:xfrm>
          <a:custGeom>
            <a:avLst/>
            <a:gdLst/>
            <a:ahLst/>
            <a:cxnLst/>
            <a:rect l="l" t="t" r="r" b="b"/>
            <a:pathLst>
              <a:path w="3592195" h="151130">
                <a:moveTo>
                  <a:pt x="0" y="150875"/>
                </a:moveTo>
                <a:lnTo>
                  <a:pt x="3592067" y="150875"/>
                </a:lnTo>
                <a:lnTo>
                  <a:pt x="3592067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" name="object 21"/>
          <p:cNvSpPr/>
          <p:nvPr/>
        </p:nvSpPr>
        <p:spPr>
          <a:xfrm>
            <a:off x="154577" y="3302725"/>
            <a:ext cx="2565854" cy="107043"/>
          </a:xfrm>
          <a:custGeom>
            <a:avLst/>
            <a:gdLst/>
            <a:ahLst/>
            <a:cxnLst/>
            <a:rect l="l" t="t" r="r" b="b"/>
            <a:pathLst>
              <a:path w="3592195" h="149860">
                <a:moveTo>
                  <a:pt x="0" y="149351"/>
                </a:moveTo>
                <a:lnTo>
                  <a:pt x="3592067" y="149351"/>
                </a:lnTo>
                <a:lnTo>
                  <a:pt x="3592067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2" name="object 22"/>
          <p:cNvSpPr/>
          <p:nvPr/>
        </p:nvSpPr>
        <p:spPr>
          <a:xfrm>
            <a:off x="154577" y="3479074"/>
            <a:ext cx="2565854" cy="107950"/>
          </a:xfrm>
          <a:custGeom>
            <a:avLst/>
            <a:gdLst/>
            <a:ahLst/>
            <a:cxnLst/>
            <a:rect l="l" t="t" r="r" b="b"/>
            <a:pathLst>
              <a:path w="3592195" h="151129">
                <a:moveTo>
                  <a:pt x="0" y="150875"/>
                </a:moveTo>
                <a:lnTo>
                  <a:pt x="3592067" y="150875"/>
                </a:lnTo>
                <a:lnTo>
                  <a:pt x="3592067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3" name="object 23"/>
          <p:cNvSpPr/>
          <p:nvPr/>
        </p:nvSpPr>
        <p:spPr>
          <a:xfrm>
            <a:off x="154577" y="5130436"/>
            <a:ext cx="2565854" cy="107950"/>
          </a:xfrm>
          <a:custGeom>
            <a:avLst/>
            <a:gdLst/>
            <a:ahLst/>
            <a:cxnLst/>
            <a:rect l="l" t="t" r="r" b="b"/>
            <a:pathLst>
              <a:path w="3592195" h="151129">
                <a:moveTo>
                  <a:pt x="0" y="150876"/>
                </a:moveTo>
                <a:lnTo>
                  <a:pt x="3592067" y="150876"/>
                </a:lnTo>
                <a:lnTo>
                  <a:pt x="3592067" y="0"/>
                </a:lnTo>
                <a:lnTo>
                  <a:pt x="0" y="0"/>
                </a:lnTo>
                <a:lnTo>
                  <a:pt x="0" y="150876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4" name="object 24"/>
          <p:cNvSpPr/>
          <p:nvPr/>
        </p:nvSpPr>
        <p:spPr>
          <a:xfrm>
            <a:off x="154577" y="5311139"/>
            <a:ext cx="2565854" cy="107950"/>
          </a:xfrm>
          <a:custGeom>
            <a:avLst/>
            <a:gdLst/>
            <a:ahLst/>
            <a:cxnLst/>
            <a:rect l="l" t="t" r="r" b="b"/>
            <a:pathLst>
              <a:path w="3592195" h="151129">
                <a:moveTo>
                  <a:pt x="0" y="150875"/>
                </a:moveTo>
                <a:lnTo>
                  <a:pt x="3592067" y="150875"/>
                </a:lnTo>
                <a:lnTo>
                  <a:pt x="3592067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5" name="object 25"/>
          <p:cNvSpPr/>
          <p:nvPr/>
        </p:nvSpPr>
        <p:spPr>
          <a:xfrm>
            <a:off x="154577" y="6644639"/>
            <a:ext cx="2565854" cy="107950"/>
          </a:xfrm>
          <a:custGeom>
            <a:avLst/>
            <a:gdLst/>
            <a:ahLst/>
            <a:cxnLst/>
            <a:rect l="l" t="t" r="r" b="b"/>
            <a:pathLst>
              <a:path w="3592195" h="151129">
                <a:moveTo>
                  <a:pt x="0" y="150875"/>
                </a:moveTo>
                <a:lnTo>
                  <a:pt x="3592067" y="150875"/>
                </a:lnTo>
                <a:lnTo>
                  <a:pt x="3592067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6" name="object 26"/>
          <p:cNvSpPr/>
          <p:nvPr/>
        </p:nvSpPr>
        <p:spPr>
          <a:xfrm>
            <a:off x="2911929" y="1477191"/>
            <a:ext cx="204651" cy="203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7" name="object 27"/>
          <p:cNvSpPr/>
          <p:nvPr/>
        </p:nvSpPr>
        <p:spPr>
          <a:xfrm>
            <a:off x="2911929" y="2045030"/>
            <a:ext cx="204651" cy="203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8" name="object 28"/>
          <p:cNvSpPr/>
          <p:nvPr/>
        </p:nvSpPr>
        <p:spPr>
          <a:xfrm>
            <a:off x="3815987" y="1978372"/>
            <a:ext cx="1512026" cy="293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139195" y="583474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Ключевые проекты </a:t>
            </a:r>
            <a:r>
              <a:rPr lang="ru-RU" dirty="0" smtClean="0">
                <a:solidFill>
                  <a:srgbClr val="FF0000"/>
                </a:solidFill>
              </a:rPr>
              <a:t>ЕРС - контракт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2502" y="4008119"/>
            <a:ext cx="399506" cy="398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8" name="object 8"/>
          <p:cNvSpPr/>
          <p:nvPr/>
        </p:nvSpPr>
        <p:spPr>
          <a:xfrm>
            <a:off x="161108" y="1582782"/>
            <a:ext cx="2639786" cy="1967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161108" y="3627120"/>
            <a:ext cx="2639786" cy="17482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/>
          <p:nvPr/>
        </p:nvSpPr>
        <p:spPr>
          <a:xfrm>
            <a:off x="161108" y="5452655"/>
            <a:ext cx="2639786" cy="1275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161108" y="1582782"/>
            <a:ext cx="2639786" cy="107043"/>
          </a:xfrm>
          <a:custGeom>
            <a:avLst/>
            <a:gdLst/>
            <a:ahLst/>
            <a:cxnLst/>
            <a:rect l="l" t="t" r="r" b="b"/>
            <a:pathLst>
              <a:path w="3695700" h="149860">
                <a:moveTo>
                  <a:pt x="0" y="149351"/>
                </a:moveTo>
                <a:lnTo>
                  <a:pt x="3695700" y="149351"/>
                </a:lnTo>
                <a:lnTo>
                  <a:pt x="36957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161108" y="3446417"/>
            <a:ext cx="2639786" cy="107950"/>
          </a:xfrm>
          <a:custGeom>
            <a:avLst/>
            <a:gdLst/>
            <a:ahLst/>
            <a:cxnLst/>
            <a:rect l="l" t="t" r="r" b="b"/>
            <a:pathLst>
              <a:path w="3695700" h="151129">
                <a:moveTo>
                  <a:pt x="0" y="150875"/>
                </a:moveTo>
                <a:lnTo>
                  <a:pt x="3695700" y="150875"/>
                </a:lnTo>
                <a:lnTo>
                  <a:pt x="3695700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161108" y="3631474"/>
            <a:ext cx="2639786" cy="107043"/>
          </a:xfrm>
          <a:custGeom>
            <a:avLst/>
            <a:gdLst/>
            <a:ahLst/>
            <a:cxnLst/>
            <a:rect l="l" t="t" r="r" b="b"/>
            <a:pathLst>
              <a:path w="3695700" h="149860">
                <a:moveTo>
                  <a:pt x="0" y="149351"/>
                </a:moveTo>
                <a:lnTo>
                  <a:pt x="3695700" y="149351"/>
                </a:lnTo>
                <a:lnTo>
                  <a:pt x="36957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161108" y="5275217"/>
            <a:ext cx="2639786" cy="107950"/>
          </a:xfrm>
          <a:custGeom>
            <a:avLst/>
            <a:gdLst/>
            <a:ahLst/>
            <a:cxnLst/>
            <a:rect l="l" t="t" r="r" b="b"/>
            <a:pathLst>
              <a:path w="3695700" h="151129">
                <a:moveTo>
                  <a:pt x="0" y="150876"/>
                </a:moveTo>
                <a:lnTo>
                  <a:pt x="3695700" y="150876"/>
                </a:lnTo>
                <a:lnTo>
                  <a:pt x="3695700" y="0"/>
                </a:lnTo>
                <a:lnTo>
                  <a:pt x="0" y="0"/>
                </a:lnTo>
                <a:lnTo>
                  <a:pt x="0" y="150876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5" name="object 15"/>
          <p:cNvSpPr/>
          <p:nvPr/>
        </p:nvSpPr>
        <p:spPr>
          <a:xfrm>
            <a:off x="161108" y="5451566"/>
            <a:ext cx="2639786" cy="107950"/>
          </a:xfrm>
          <a:custGeom>
            <a:avLst/>
            <a:gdLst/>
            <a:ahLst/>
            <a:cxnLst/>
            <a:rect l="l" t="t" r="r" b="b"/>
            <a:pathLst>
              <a:path w="3695700" h="151129">
                <a:moveTo>
                  <a:pt x="0" y="150875"/>
                </a:moveTo>
                <a:lnTo>
                  <a:pt x="3695700" y="150875"/>
                </a:lnTo>
                <a:lnTo>
                  <a:pt x="3695700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6" name="object 16"/>
          <p:cNvSpPr/>
          <p:nvPr/>
        </p:nvSpPr>
        <p:spPr>
          <a:xfrm>
            <a:off x="161108" y="6620691"/>
            <a:ext cx="2639786" cy="107950"/>
          </a:xfrm>
          <a:custGeom>
            <a:avLst/>
            <a:gdLst/>
            <a:ahLst/>
            <a:cxnLst/>
            <a:rect l="l" t="t" r="r" b="b"/>
            <a:pathLst>
              <a:path w="3695700" h="151129">
                <a:moveTo>
                  <a:pt x="0" y="150875"/>
                </a:moveTo>
                <a:lnTo>
                  <a:pt x="3695700" y="150875"/>
                </a:lnTo>
                <a:lnTo>
                  <a:pt x="3695700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solidFill>
            <a:srgbClr val="E21D23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7" name="object 17"/>
          <p:cNvSpPr txBox="1"/>
          <p:nvPr/>
        </p:nvSpPr>
        <p:spPr>
          <a:xfrm>
            <a:off x="3156948" y="2157875"/>
            <a:ext cx="5577568" cy="3844761"/>
          </a:xfrm>
          <a:prstGeom prst="rect">
            <a:avLst/>
          </a:prstGeom>
        </p:spPr>
        <p:txBody>
          <a:bodyPr vert="horz" wrap="square" lIns="0" tIns="9071" rIns="0" bIns="0" rtlCol="0">
            <a:spAutoFit/>
          </a:bodyPr>
          <a:lstStyle/>
          <a:p>
            <a:pPr marL="298002">
              <a:lnSpc>
                <a:spcPts val="1525"/>
              </a:lnSpc>
              <a:spcBef>
                <a:spcPts val="71"/>
              </a:spcBef>
            </a:pPr>
            <a:r>
              <a:rPr sz="1286" b="1" spc="-11" dirty="0">
                <a:solidFill>
                  <a:srgbClr val="7E7E7E"/>
                </a:solidFill>
                <a:cs typeface="Arial"/>
              </a:rPr>
              <a:t>НАЗВАНИЕ ПРОЕКТА: </a:t>
            </a:r>
            <a:r>
              <a:rPr sz="1286" spc="-11" dirty="0">
                <a:solidFill>
                  <a:srgbClr val="7E7E7E"/>
                </a:solidFill>
                <a:cs typeface="Arial"/>
              </a:rPr>
              <a:t>Вспомогательные </a:t>
            </a:r>
            <a:r>
              <a:rPr sz="1286" spc="-7" dirty="0">
                <a:solidFill>
                  <a:srgbClr val="7E7E7E"/>
                </a:solidFill>
                <a:cs typeface="Arial"/>
              </a:rPr>
              <a:t>помещения</a:t>
            </a:r>
            <a:r>
              <a:rPr sz="1286" spc="50" dirty="0">
                <a:solidFill>
                  <a:srgbClr val="7E7E7E"/>
                </a:solidFill>
                <a:cs typeface="Arial"/>
              </a:rPr>
              <a:t> </a:t>
            </a:r>
            <a:r>
              <a:rPr sz="1286" spc="-4" dirty="0">
                <a:solidFill>
                  <a:srgbClr val="7E7E7E"/>
                </a:solidFill>
                <a:cs typeface="Arial"/>
              </a:rPr>
              <a:t>дистанционных</a:t>
            </a:r>
            <a:endParaRPr sz="1286" dirty="0">
              <a:cs typeface="Arial"/>
            </a:endParaRPr>
          </a:p>
          <a:p>
            <a:pPr marL="298002">
              <a:lnSpc>
                <a:spcPts val="1525"/>
              </a:lnSpc>
            </a:pPr>
            <a:r>
              <a:rPr sz="1286" spc="-4" dirty="0">
                <a:solidFill>
                  <a:srgbClr val="7E7E7E"/>
                </a:solidFill>
                <a:cs typeface="Arial"/>
              </a:rPr>
              <a:t>КИП системы сбора </a:t>
            </a:r>
            <a:r>
              <a:rPr sz="1286" spc="-11" dirty="0">
                <a:solidFill>
                  <a:srgbClr val="7E7E7E"/>
                </a:solidFill>
                <a:cs typeface="Arial"/>
              </a:rPr>
              <a:t>следующего </a:t>
            </a:r>
            <a:r>
              <a:rPr sz="1286" spc="-4" dirty="0">
                <a:solidFill>
                  <a:srgbClr val="7E7E7E"/>
                </a:solidFill>
                <a:cs typeface="Arial"/>
              </a:rPr>
              <a:t>поколения </a:t>
            </a:r>
            <a:r>
              <a:rPr sz="1286" dirty="0">
                <a:solidFill>
                  <a:srgbClr val="7E7E7E"/>
                </a:solidFill>
                <a:cs typeface="Arial"/>
              </a:rPr>
              <a:t>TCO MAC </a:t>
            </a:r>
            <a:r>
              <a:rPr sz="1286" spc="-4" dirty="0">
                <a:solidFill>
                  <a:srgbClr val="7E7E7E"/>
                </a:solidFill>
                <a:cs typeface="Arial"/>
              </a:rPr>
              <a:t>RIE</a:t>
            </a:r>
            <a:r>
              <a:rPr sz="1286" spc="-57" dirty="0">
                <a:solidFill>
                  <a:srgbClr val="7E7E7E"/>
                </a:solidFill>
                <a:cs typeface="Arial"/>
              </a:rPr>
              <a:t> </a:t>
            </a:r>
            <a:r>
              <a:rPr sz="1286" dirty="0">
                <a:solidFill>
                  <a:srgbClr val="7E7E7E"/>
                </a:solidFill>
                <a:cs typeface="Arial"/>
              </a:rPr>
              <a:t>PROJECT</a:t>
            </a:r>
            <a:endParaRPr sz="1286" dirty="0">
              <a:cs typeface="Arial"/>
            </a:endParaRPr>
          </a:p>
          <a:p>
            <a:pPr>
              <a:lnSpc>
                <a:spcPct val="100000"/>
              </a:lnSpc>
            </a:pPr>
            <a:endParaRPr sz="1429" dirty="0">
              <a:cs typeface="Times New Roman"/>
            </a:endParaRPr>
          </a:p>
          <a:p>
            <a:pPr marL="298002">
              <a:spcBef>
                <a:spcPts val="829"/>
              </a:spcBef>
            </a:pPr>
            <a:r>
              <a:rPr sz="1286" b="1" spc="-7" dirty="0">
                <a:solidFill>
                  <a:srgbClr val="7E7E7E"/>
                </a:solidFill>
                <a:cs typeface="Arial"/>
              </a:rPr>
              <a:t>ЗАКАЗЧИК:</a:t>
            </a:r>
            <a:endParaRPr sz="1286" b="1" dirty="0">
              <a:cs typeface="Arial"/>
            </a:endParaRPr>
          </a:p>
          <a:p>
            <a:pPr>
              <a:spcBef>
                <a:spcPts val="11"/>
              </a:spcBef>
            </a:pPr>
            <a:endParaRPr lang="ru-RU" sz="1429" dirty="0" smtClean="0">
              <a:cs typeface="Times New Roman"/>
            </a:endParaRPr>
          </a:p>
          <a:p>
            <a:pPr>
              <a:spcBef>
                <a:spcPts val="11"/>
              </a:spcBef>
            </a:pPr>
            <a:endParaRPr lang="ru-RU" sz="1000" dirty="0">
              <a:cs typeface="Times New Roman"/>
            </a:endParaRPr>
          </a:p>
          <a:p>
            <a:pPr>
              <a:spcBef>
                <a:spcPts val="11"/>
              </a:spcBef>
            </a:pPr>
            <a:r>
              <a:rPr lang="ru-RU" sz="1429" b="1" dirty="0" smtClean="0">
                <a:cs typeface="Times New Roman"/>
              </a:rPr>
              <a:t>ОПИСАНИЕ ПРОЕКТА: </a:t>
            </a:r>
          </a:p>
          <a:p>
            <a:pPr>
              <a:spcBef>
                <a:spcPts val="11"/>
              </a:spcBef>
            </a:pPr>
            <a:endParaRPr sz="1893" dirty="0">
              <a:cs typeface="Times New Roman"/>
            </a:endParaRPr>
          </a:p>
          <a:p>
            <a:pPr marL="537493" marR="223162" algn="just"/>
            <a:r>
              <a:rPr sz="1429" spc="-61" dirty="0">
                <a:cs typeface="Arial"/>
              </a:rPr>
              <a:t>Проект </a:t>
            </a:r>
            <a:r>
              <a:rPr sz="1429" spc="-71" dirty="0">
                <a:cs typeface="Arial"/>
              </a:rPr>
              <a:t>вспомогательных </a:t>
            </a:r>
            <a:r>
              <a:rPr sz="1429" spc="-81" dirty="0">
                <a:cs typeface="Arial"/>
              </a:rPr>
              <a:t>ПДК для </a:t>
            </a:r>
            <a:r>
              <a:rPr sz="1429" spc="-79" dirty="0">
                <a:cs typeface="Arial"/>
              </a:rPr>
              <a:t>системы </a:t>
            </a:r>
            <a:r>
              <a:rPr sz="1429" spc="-71" dirty="0">
                <a:cs typeface="Arial"/>
              </a:rPr>
              <a:t>сбора</a:t>
            </a:r>
            <a:r>
              <a:rPr sz="1429" spc="-161" dirty="0">
                <a:cs typeface="Arial"/>
              </a:rPr>
              <a:t> </a:t>
            </a:r>
            <a:r>
              <a:rPr sz="1429" spc="-75" dirty="0">
                <a:cs typeface="Arial"/>
              </a:rPr>
              <a:t>следующего  </a:t>
            </a:r>
            <a:r>
              <a:rPr sz="1429" spc="-54" dirty="0">
                <a:cs typeface="Arial"/>
              </a:rPr>
              <a:t>поколения </a:t>
            </a:r>
            <a:r>
              <a:rPr sz="1429" spc="-75" dirty="0">
                <a:cs typeface="Arial"/>
              </a:rPr>
              <a:t>в </a:t>
            </a:r>
            <a:r>
              <a:rPr sz="1429" spc="-64" dirty="0">
                <a:cs typeface="Arial"/>
              </a:rPr>
              <a:t>рамках </a:t>
            </a:r>
            <a:r>
              <a:rPr sz="1429" spc="-61" dirty="0">
                <a:cs typeface="Arial"/>
              </a:rPr>
              <a:t>генерального </a:t>
            </a:r>
            <a:r>
              <a:rPr sz="1429" spc="-64" dirty="0">
                <a:cs typeface="Arial"/>
              </a:rPr>
              <a:t>подряда </a:t>
            </a:r>
            <a:r>
              <a:rPr sz="1429" spc="-36" dirty="0">
                <a:cs typeface="Arial"/>
              </a:rPr>
              <a:t>по </a:t>
            </a:r>
            <a:r>
              <a:rPr sz="1429" spc="-68" dirty="0">
                <a:cs typeface="Arial"/>
              </a:rPr>
              <a:t>автоматизации  </a:t>
            </a:r>
            <a:r>
              <a:rPr sz="1429" spc="-54" dirty="0">
                <a:cs typeface="Arial"/>
              </a:rPr>
              <a:t>проекта </a:t>
            </a:r>
            <a:r>
              <a:rPr sz="1429" spc="-75" dirty="0">
                <a:cs typeface="Arial"/>
              </a:rPr>
              <a:t>будущего </a:t>
            </a:r>
            <a:r>
              <a:rPr sz="1429" spc="-68" dirty="0">
                <a:cs typeface="Arial"/>
              </a:rPr>
              <a:t>расширения </a:t>
            </a:r>
            <a:r>
              <a:rPr sz="1429" spc="-71" dirty="0">
                <a:cs typeface="Arial"/>
              </a:rPr>
              <a:t>предусматривает</a:t>
            </a:r>
            <a:r>
              <a:rPr sz="1429" spc="-193" dirty="0">
                <a:cs typeface="Arial"/>
              </a:rPr>
              <a:t> </a:t>
            </a:r>
            <a:r>
              <a:rPr sz="1429" spc="-43" dirty="0">
                <a:cs typeface="Arial"/>
              </a:rPr>
              <a:t>закуп</a:t>
            </a:r>
            <a:endParaRPr sz="1429" dirty="0">
              <a:cs typeface="Arial"/>
            </a:endParaRPr>
          </a:p>
          <a:p>
            <a:pPr marL="537493"/>
            <a:r>
              <a:rPr sz="1429" spc="-71" dirty="0">
                <a:cs typeface="Arial"/>
              </a:rPr>
              <a:t>материалов </a:t>
            </a:r>
            <a:r>
              <a:rPr sz="1429" spc="-25" dirty="0">
                <a:cs typeface="Arial"/>
              </a:rPr>
              <a:t>и </a:t>
            </a:r>
            <a:r>
              <a:rPr sz="1429" spc="-64" dirty="0">
                <a:cs typeface="Arial"/>
              </a:rPr>
              <a:t>оборудования, </a:t>
            </a:r>
            <a:r>
              <a:rPr sz="1429" spc="-79" dirty="0">
                <a:cs typeface="Arial"/>
              </a:rPr>
              <a:t>детальное</a:t>
            </a:r>
            <a:r>
              <a:rPr sz="1429" spc="-186" dirty="0">
                <a:cs typeface="Arial"/>
              </a:rPr>
              <a:t> </a:t>
            </a:r>
            <a:r>
              <a:rPr sz="1429" spc="-50" dirty="0">
                <a:cs typeface="Arial"/>
              </a:rPr>
              <a:t>проектирование</a:t>
            </a:r>
            <a:endParaRPr sz="1429" dirty="0">
              <a:cs typeface="Arial"/>
            </a:endParaRPr>
          </a:p>
          <a:p>
            <a:pPr marL="537493" marR="288477"/>
            <a:r>
              <a:rPr sz="1429" spc="-64" dirty="0">
                <a:cs typeface="Arial"/>
              </a:rPr>
              <a:t>изготовление </a:t>
            </a:r>
            <a:r>
              <a:rPr sz="1429" spc="-25" dirty="0">
                <a:cs typeface="Arial"/>
              </a:rPr>
              <a:t>и </a:t>
            </a:r>
            <a:r>
              <a:rPr sz="1429" spc="-46" dirty="0">
                <a:cs typeface="Arial"/>
              </a:rPr>
              <a:t>сборку </a:t>
            </a:r>
            <a:r>
              <a:rPr sz="1429" spc="-61" dirty="0">
                <a:cs typeface="Arial"/>
              </a:rPr>
              <a:t>6-ти </a:t>
            </a:r>
            <a:r>
              <a:rPr sz="1429" spc="-54" dirty="0">
                <a:cs typeface="Arial"/>
              </a:rPr>
              <a:t>помещений </a:t>
            </a:r>
            <a:r>
              <a:rPr sz="1429" spc="-61" dirty="0">
                <a:cs typeface="Arial"/>
              </a:rPr>
              <a:t>дистанционных</a:t>
            </a:r>
            <a:r>
              <a:rPr sz="1429" spc="-232" dirty="0">
                <a:cs typeface="Arial"/>
              </a:rPr>
              <a:t> </a:t>
            </a:r>
            <a:r>
              <a:rPr sz="1429" spc="-86" dirty="0">
                <a:cs typeface="Arial"/>
              </a:rPr>
              <a:t>КИП,  </a:t>
            </a:r>
            <a:r>
              <a:rPr sz="1429" spc="-68" dirty="0">
                <a:cs typeface="Arial"/>
              </a:rPr>
              <a:t>включая </a:t>
            </a:r>
            <a:r>
              <a:rPr sz="1429" spc="-46" dirty="0">
                <a:cs typeface="Arial"/>
              </a:rPr>
              <a:t>монтаж </a:t>
            </a:r>
            <a:r>
              <a:rPr sz="1429" spc="-89" dirty="0">
                <a:cs typeface="Arial"/>
              </a:rPr>
              <a:t>стальных </a:t>
            </a:r>
            <a:r>
              <a:rPr sz="1429" spc="-57" dirty="0">
                <a:cs typeface="Arial"/>
              </a:rPr>
              <a:t>каркасов,</a:t>
            </a:r>
            <a:r>
              <a:rPr sz="1429" spc="-121" dirty="0">
                <a:cs typeface="Arial"/>
              </a:rPr>
              <a:t> </a:t>
            </a:r>
            <a:r>
              <a:rPr sz="1429" spc="-79" dirty="0">
                <a:cs typeface="Arial"/>
              </a:rPr>
              <a:t>элементов</a:t>
            </a:r>
            <a:endParaRPr sz="1429" dirty="0">
              <a:cs typeface="Arial"/>
            </a:endParaRPr>
          </a:p>
          <a:p>
            <a:pPr marL="537493" algn="just"/>
            <a:r>
              <a:rPr sz="1429" spc="-61" dirty="0">
                <a:cs typeface="Arial"/>
              </a:rPr>
              <a:t>архитектурной </a:t>
            </a:r>
            <a:r>
              <a:rPr sz="1429" spc="-71" dirty="0">
                <a:cs typeface="Arial"/>
              </a:rPr>
              <a:t>отделки </a:t>
            </a:r>
            <a:r>
              <a:rPr sz="1429" spc="-25" dirty="0">
                <a:cs typeface="Arial"/>
              </a:rPr>
              <a:t>и </a:t>
            </a:r>
            <a:r>
              <a:rPr sz="1429" spc="-61" dirty="0">
                <a:cs typeface="Arial"/>
              </a:rPr>
              <a:t>изоляционных</a:t>
            </a:r>
            <a:r>
              <a:rPr sz="1429" spc="-181" dirty="0">
                <a:cs typeface="Arial"/>
              </a:rPr>
              <a:t> </a:t>
            </a:r>
            <a:r>
              <a:rPr sz="1429" spc="-71" dirty="0">
                <a:cs typeface="Arial"/>
              </a:rPr>
              <a:t>материалов,</a:t>
            </a:r>
            <a:endParaRPr sz="1429" dirty="0">
              <a:cs typeface="Arial"/>
            </a:endParaRPr>
          </a:p>
          <a:p>
            <a:pPr marL="537493" algn="just"/>
            <a:r>
              <a:rPr sz="1429" spc="-75" dirty="0">
                <a:cs typeface="Arial"/>
              </a:rPr>
              <a:t>устройство </a:t>
            </a:r>
            <a:r>
              <a:rPr sz="1429" spc="-64" dirty="0">
                <a:cs typeface="Arial"/>
              </a:rPr>
              <a:t>электрических </a:t>
            </a:r>
            <a:r>
              <a:rPr sz="1429" spc="-71" dirty="0">
                <a:cs typeface="Arial"/>
              </a:rPr>
              <a:t>систем, </a:t>
            </a:r>
            <a:r>
              <a:rPr sz="1429" spc="-79" dirty="0">
                <a:cs typeface="Arial"/>
              </a:rPr>
              <a:t>систем</a:t>
            </a:r>
            <a:r>
              <a:rPr sz="1429" spc="-179" dirty="0">
                <a:cs typeface="Arial"/>
              </a:rPr>
              <a:t> </a:t>
            </a:r>
            <a:r>
              <a:rPr sz="1429" spc="-64" dirty="0">
                <a:cs typeface="Arial"/>
              </a:rPr>
              <a:t>безопасности,</a:t>
            </a:r>
            <a:endParaRPr sz="1429" dirty="0">
              <a:cs typeface="Arial"/>
            </a:endParaRPr>
          </a:p>
          <a:p>
            <a:pPr marL="537493" algn="just">
              <a:spcBef>
                <a:spcPts val="4"/>
              </a:spcBef>
            </a:pPr>
            <a:r>
              <a:rPr sz="1429" spc="-79" dirty="0">
                <a:cs typeface="Arial"/>
              </a:rPr>
              <a:t>систем </a:t>
            </a:r>
            <a:r>
              <a:rPr sz="1429" spc="-68" dirty="0">
                <a:cs typeface="Arial"/>
              </a:rPr>
              <a:t>управления </a:t>
            </a:r>
            <a:r>
              <a:rPr sz="1429" spc="-25" dirty="0">
                <a:cs typeface="Arial"/>
              </a:rPr>
              <a:t>и </a:t>
            </a:r>
            <a:r>
              <a:rPr sz="1429" spc="-64" dirty="0">
                <a:cs typeface="Arial"/>
              </a:rPr>
              <a:t>оборудования </a:t>
            </a:r>
            <a:r>
              <a:rPr sz="1429" spc="-143" dirty="0">
                <a:cs typeface="Arial"/>
              </a:rPr>
              <a:t>ОВКВ </a:t>
            </a:r>
            <a:r>
              <a:rPr sz="1429" spc="-25" dirty="0">
                <a:cs typeface="Arial"/>
              </a:rPr>
              <a:t>и</a:t>
            </a:r>
            <a:r>
              <a:rPr sz="1429" spc="-161" dirty="0">
                <a:cs typeface="Arial"/>
              </a:rPr>
              <a:t> </a:t>
            </a:r>
            <a:r>
              <a:rPr sz="1429" spc="-86" dirty="0">
                <a:cs typeface="Arial"/>
              </a:rPr>
              <a:t>КИП.</a:t>
            </a:r>
            <a:endParaRPr sz="1429" dirty="0"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52502" y="2182586"/>
            <a:ext cx="204651" cy="203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9" name="object 19"/>
          <p:cNvSpPr/>
          <p:nvPr/>
        </p:nvSpPr>
        <p:spPr>
          <a:xfrm>
            <a:off x="3152502" y="2837905"/>
            <a:ext cx="204651" cy="203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" name="object 21"/>
          <p:cNvSpPr/>
          <p:nvPr/>
        </p:nvSpPr>
        <p:spPr>
          <a:xfrm>
            <a:off x="4234542" y="2801983"/>
            <a:ext cx="1512026" cy="2928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2139195" y="583474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Ключевые проекты </a:t>
            </a:r>
            <a:r>
              <a:rPr lang="ru-RU" dirty="0" smtClean="0">
                <a:solidFill>
                  <a:srgbClr val="FF0000"/>
                </a:solidFill>
              </a:rPr>
              <a:t>ЕРС - контракт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5741" y="1705969"/>
            <a:ext cx="44228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Century Gothic" pitchFamily="34" charset="0"/>
              </a:rPr>
              <a:t>Системы менеджмента качества CCT сертифицированы на соответствие ISO 9001:2016,</a:t>
            </a:r>
            <a:r>
              <a:rPr lang="en-US" sz="1200" dirty="0">
                <a:latin typeface="Century Gothic" pitchFamily="34" charset="0"/>
              </a:rPr>
              <a:t> </a:t>
            </a:r>
            <a:r>
              <a:rPr lang="ru-RU" sz="1200" dirty="0">
                <a:latin typeface="Century Gothic" pitchFamily="34" charset="0"/>
              </a:rPr>
              <a:t>ISO 14001:2015 и OHSAS 18001:2007.</a:t>
            </a:r>
          </a:p>
          <a:p>
            <a:pPr algn="just"/>
            <a:endParaRPr lang="ru-RU" sz="1200" dirty="0">
              <a:latin typeface="Century Gothic" pitchFamily="34" charset="0"/>
            </a:endParaRP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На всю продукцию имеются сертификаты СТ.КЗ и сертификаты соответствия стандартам качества Республики Казахстан. </a:t>
            </a: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Компания обладает лицензиями 1 и 2 категории в области строительства, архитектуры, дизайна и проектирования, изготовления и производства, охраны окружающей среды, труда и безопасности. </a:t>
            </a: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Весь персонал проходит ежегодную проверку знаний и сертифицируется в соответствие с законодательством Республики Казахстан и международным стандартам. </a:t>
            </a:r>
          </a:p>
          <a:p>
            <a:pPr algn="just"/>
            <a:endParaRPr lang="ru-RU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У Компании имеется лицензия на работы с радиоактивными отходами «Радиационная реабилитация, рекультивация радиоактивных территории и объектов»</a:t>
            </a:r>
            <a:endParaRPr lang="en-US" sz="12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45" t="-8659" r="-6754" b="-5994"/>
          <a:stretch/>
        </p:blipFill>
        <p:spPr bwMode="auto">
          <a:xfrm>
            <a:off x="4966592" y="5761652"/>
            <a:ext cx="651234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-7142" r="-15264" b="611"/>
          <a:stretch/>
        </p:blipFill>
        <p:spPr bwMode="auto">
          <a:xfrm>
            <a:off x="6230756" y="5788808"/>
            <a:ext cx="609600" cy="57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3" t="-11016" r="-8208" b="-13400"/>
          <a:stretch/>
        </p:blipFill>
        <p:spPr bwMode="auto">
          <a:xfrm>
            <a:off x="7188321" y="5761652"/>
            <a:ext cx="638176" cy="67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6" descr="IQNet%20cert%20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31" y="5829611"/>
            <a:ext cx="530968" cy="5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Мурат\Desktop\RAW\Atyrau-Build 2013\Cert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88" y="4477938"/>
            <a:ext cx="691283" cy="10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Мурат\Desktop\RAW\Atyrau-Build 2013\Cert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41" y="2947338"/>
            <a:ext cx="814390" cy="11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Мурат\Desktop\RAW\Atyrau-Build 2013\Cert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48" y="2948668"/>
            <a:ext cx="752621" cy="11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Мурат\Desktop\RAW\Atyrau-Build 2013\Cert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21" y="4477938"/>
            <a:ext cx="638639" cy="10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Мурат\Desktop\RAW\Atyrau-Build 2013\Cert 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92" y="4477939"/>
            <a:ext cx="732644" cy="10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Мурат\Desktop\RAW\Atyrau-Build 2013\Cert 6-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52" y="4473060"/>
            <a:ext cx="673747" cy="10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Мурат\Desktop\RAW\Atyrau-Build 2013\Cert 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42" y="2947338"/>
            <a:ext cx="736322" cy="11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C:\Users\Мурат\Desktop\RAW\Atyrau-Build 2013\Cert 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21" y="1702688"/>
            <a:ext cx="638640" cy="104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C:\Users\Мурат\Desktop\RAW\Atyrau-Build 2013\Cert 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88" y="1704940"/>
            <a:ext cx="691283" cy="10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Мурат\Desktop\RAW\Atyrau-Build 2013\Cert 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92" y="1705278"/>
            <a:ext cx="732644" cy="10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:\Users\Мурат\Desktop\RAW\Atyrau-Build 2013\Cert 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52" y="1702688"/>
            <a:ext cx="655809" cy="1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149586" y="635429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ЛИЦЕНЗИИ И СЕРТИФИКАТЫ 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3429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334" y="677916"/>
            <a:ext cx="3845461" cy="2751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34" y="3662954"/>
            <a:ext cx="3845461" cy="299502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810334" y="716016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810334" y="3393649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810334" y="3696233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810334" y="6611991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0824" y="1500922"/>
            <a:ext cx="43280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ТОО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Caspian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Contractors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Trust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» является одной из успешных компанией на рынке Казахстана, основанная с 2002 года. За это время компания заслужила репутацию профессионала и надежного партнера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Наша Компания прошла путь от узкоспециализированного подрядчика по строительству нефтегазовой инфраструктуры до многопрофильной компании, способной выполнять масштабные проекты «под ключ» на уровне международных стандартов. </a:t>
            </a:r>
            <a:endParaRPr lang="ru-RU" sz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Стратегические направления деятельности компании связаны с инжинирингом и проектированием, реконструкцией и строительством (EPC) объектов энергетики, нефтегазовой, нефтегазохимической и других промышленных отраслей, транспортной и гражданской инфраструктуры, включая работы с радиоактивными отходами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Наша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сильная сторона заключается в долгосрочных отношениях с клиентами и партнерами, многих из которых мы с честью называем уважаемыми друзьями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Нас ценят за отзывчивость и ответственность и считают нашу работу неотъемлемой частью собственного успеха.</a:t>
            </a:r>
          </a:p>
          <a:p>
            <a:pPr algn="just"/>
            <a:endParaRPr lang="ru-RU" sz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4" y="647699"/>
            <a:ext cx="1868730" cy="64367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066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98838" y="1009650"/>
            <a:ext cx="7937396" cy="399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544" y="6724649"/>
            <a:ext cx="91440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128016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E21D23"/>
            </a:solidFill>
          </a:ln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/>
          <p:nvPr/>
        </p:nvSpPr>
        <p:spPr>
          <a:xfrm>
            <a:off x="197031" y="6483531"/>
            <a:ext cx="110218" cy="111125"/>
          </a:xfrm>
          <a:custGeom>
            <a:avLst/>
            <a:gdLst/>
            <a:ahLst/>
            <a:cxnLst/>
            <a:rect l="l" t="t" r="r" b="b"/>
            <a:pathLst>
              <a:path w="154304" h="155575">
                <a:moveTo>
                  <a:pt x="0" y="155447"/>
                </a:moveTo>
                <a:lnTo>
                  <a:pt x="153923" y="155447"/>
                </a:lnTo>
                <a:lnTo>
                  <a:pt x="153923" y="0"/>
                </a:lnTo>
                <a:lnTo>
                  <a:pt x="0" y="0"/>
                </a:lnTo>
                <a:lnTo>
                  <a:pt x="0" y="155447"/>
                </a:lnTo>
                <a:close/>
              </a:path>
            </a:pathLst>
          </a:custGeom>
          <a:solidFill>
            <a:srgbClr val="1D1C17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" name="object 11"/>
          <p:cNvSpPr/>
          <p:nvPr/>
        </p:nvSpPr>
        <p:spPr>
          <a:xfrm>
            <a:off x="388620" y="6483531"/>
            <a:ext cx="110218" cy="111125"/>
          </a:xfrm>
          <a:custGeom>
            <a:avLst/>
            <a:gdLst/>
            <a:ahLst/>
            <a:cxnLst/>
            <a:rect l="l" t="t" r="r" b="b"/>
            <a:pathLst>
              <a:path w="154304" h="155575">
                <a:moveTo>
                  <a:pt x="0" y="155447"/>
                </a:moveTo>
                <a:lnTo>
                  <a:pt x="153923" y="155447"/>
                </a:lnTo>
                <a:lnTo>
                  <a:pt x="153923" y="0"/>
                </a:lnTo>
                <a:lnTo>
                  <a:pt x="0" y="0"/>
                </a:lnTo>
                <a:lnTo>
                  <a:pt x="0" y="155447"/>
                </a:lnTo>
                <a:close/>
              </a:path>
            </a:pathLst>
          </a:custGeom>
          <a:solidFill>
            <a:srgbClr val="1D1C17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580208" y="6487886"/>
            <a:ext cx="8563882" cy="107043"/>
          </a:xfrm>
          <a:custGeom>
            <a:avLst/>
            <a:gdLst/>
            <a:ahLst/>
            <a:cxnLst/>
            <a:rect l="l" t="t" r="r" b="b"/>
            <a:pathLst>
              <a:path w="11989435" h="149859">
                <a:moveTo>
                  <a:pt x="0" y="149351"/>
                </a:moveTo>
                <a:lnTo>
                  <a:pt x="11989308" y="149351"/>
                </a:lnTo>
                <a:lnTo>
                  <a:pt x="11989308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1D1C17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18833" y="624167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НАШИ ПАРТНЕРЫ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Chevron_logo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" y="5240582"/>
            <a:ext cx="6127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 descr="Fastroil_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3203" y="5219039"/>
            <a:ext cx="117633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772233"/>
              </p:ext>
            </p:extLst>
          </p:nvPr>
        </p:nvGraphicFramePr>
        <p:xfrm>
          <a:off x="4090998" y="5212109"/>
          <a:ext cx="2628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11879333" imgH="3238952" progId="MSPhotoEd.3">
                  <p:embed/>
                </p:oleObj>
              </mc:Choice>
              <mc:Fallback>
                <p:oleObj r:id="rId6" imgW="11879333" imgH="3238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98" y="5212109"/>
                        <a:ext cx="2628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Рисунок 2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19" y="5313829"/>
            <a:ext cx="1047774" cy="478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0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" name="object 3"/>
          <p:cNvSpPr/>
          <p:nvPr/>
        </p:nvSpPr>
        <p:spPr>
          <a:xfrm>
            <a:off x="4985657" y="2135777"/>
            <a:ext cx="2063931" cy="866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5" name="object 5"/>
          <p:cNvSpPr/>
          <p:nvPr/>
        </p:nvSpPr>
        <p:spPr>
          <a:xfrm>
            <a:off x="5007824" y="3296809"/>
            <a:ext cx="180703" cy="200164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448"/>
                </a:moveTo>
                <a:lnTo>
                  <a:pt x="155448" y="155448"/>
                </a:lnTo>
                <a:lnTo>
                  <a:pt x="155448" y="0"/>
                </a:lnTo>
                <a:lnTo>
                  <a:pt x="0" y="0"/>
                </a:lnTo>
                <a:lnTo>
                  <a:pt x="0" y="155448"/>
                </a:lnTo>
                <a:close/>
              </a:path>
            </a:pathLst>
          </a:custGeom>
          <a:solidFill>
            <a:srgbClr val="E21D23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6" name="object 6"/>
          <p:cNvSpPr/>
          <p:nvPr/>
        </p:nvSpPr>
        <p:spPr>
          <a:xfrm>
            <a:off x="34779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9601200">
                <a:moveTo>
                  <a:pt x="0" y="0"/>
                </a:moveTo>
                <a:lnTo>
                  <a:pt x="0" y="9601194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7" name="object 7"/>
          <p:cNvSpPr/>
          <p:nvPr/>
        </p:nvSpPr>
        <p:spPr>
          <a:xfrm>
            <a:off x="4962797" y="3697878"/>
            <a:ext cx="256903" cy="256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8" name="object 8"/>
          <p:cNvSpPr/>
          <p:nvPr/>
        </p:nvSpPr>
        <p:spPr>
          <a:xfrm>
            <a:off x="4962797" y="4067992"/>
            <a:ext cx="256903" cy="257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9" name="object 9"/>
          <p:cNvSpPr/>
          <p:nvPr/>
        </p:nvSpPr>
        <p:spPr>
          <a:xfrm>
            <a:off x="4964974" y="4439194"/>
            <a:ext cx="256903" cy="256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" name="object 10"/>
          <p:cNvSpPr txBox="1"/>
          <p:nvPr/>
        </p:nvSpPr>
        <p:spPr>
          <a:xfrm>
            <a:off x="5429250" y="3561340"/>
            <a:ext cx="2031423" cy="1146175"/>
          </a:xfrm>
          <a:prstGeom prst="rect">
            <a:avLst/>
          </a:prstGeom>
        </p:spPr>
        <p:txBody>
          <a:bodyPr vert="horz" wrap="square" lIns="0" tIns="118836" rIns="0" bIns="0" rtlCol="0">
            <a:spAutoFit/>
          </a:bodyPr>
          <a:lstStyle/>
          <a:p>
            <a:pPr marL="9072">
              <a:spcBef>
                <a:spcPts val="936"/>
              </a:spcBef>
            </a:pPr>
            <a:r>
              <a:rPr spc="-146" dirty="0">
                <a:latin typeface="Arial"/>
                <a:cs typeface="Arial"/>
              </a:rPr>
              <a:t>+ </a:t>
            </a:r>
            <a:r>
              <a:rPr spc="-86" dirty="0">
                <a:latin typeface="Arial"/>
                <a:cs typeface="Arial"/>
              </a:rPr>
              <a:t>7 </a:t>
            </a:r>
            <a:r>
              <a:rPr lang="ru-RU" spc="-89" dirty="0" smtClean="0">
                <a:latin typeface="Arial"/>
                <a:cs typeface="Arial"/>
              </a:rPr>
              <a:t>701 746 03 76</a:t>
            </a:r>
            <a:endParaRPr dirty="0">
              <a:latin typeface="Arial"/>
              <a:cs typeface="Arial"/>
            </a:endParaRPr>
          </a:p>
          <a:p>
            <a:pPr marL="9072" marR="569697">
              <a:lnSpc>
                <a:spcPct val="141900"/>
              </a:lnSpc>
              <a:spcBef>
                <a:spcPts val="4"/>
              </a:spcBef>
            </a:pPr>
            <a:r>
              <a:rPr sz="1714" spc="-14" dirty="0">
                <a:latin typeface="Arial"/>
                <a:cs typeface="Arial"/>
                <a:hlinkClick r:id="rId7"/>
              </a:rPr>
              <a:t>i</a:t>
            </a:r>
            <a:r>
              <a:rPr sz="1714" spc="-43" dirty="0">
                <a:latin typeface="Arial"/>
                <a:cs typeface="Arial"/>
                <a:hlinkClick r:id="rId7"/>
              </a:rPr>
              <a:t>n</a:t>
            </a:r>
            <a:r>
              <a:rPr sz="1714" spc="11" dirty="0">
                <a:latin typeface="Arial"/>
                <a:cs typeface="Arial"/>
                <a:hlinkClick r:id="rId7"/>
              </a:rPr>
              <a:t>f</a:t>
            </a:r>
            <a:r>
              <a:rPr sz="1714" spc="-146" dirty="0">
                <a:latin typeface="Arial"/>
                <a:cs typeface="Arial"/>
                <a:hlinkClick r:id="rId7"/>
              </a:rPr>
              <a:t>o@c</a:t>
            </a:r>
            <a:r>
              <a:rPr sz="1714" spc="-104" dirty="0">
                <a:latin typeface="Arial"/>
                <a:cs typeface="Arial"/>
                <a:hlinkClick r:id="rId7"/>
              </a:rPr>
              <a:t>c</a:t>
            </a:r>
            <a:r>
              <a:rPr sz="1714" spc="-50" dirty="0">
                <a:latin typeface="Arial"/>
                <a:cs typeface="Arial"/>
                <a:hlinkClick r:id="rId7"/>
              </a:rPr>
              <a:t>t.kz </a:t>
            </a:r>
            <a:r>
              <a:rPr sz="1714" spc="-39" dirty="0">
                <a:latin typeface="Arial"/>
                <a:cs typeface="Arial"/>
              </a:rPr>
              <a:t> </a:t>
            </a:r>
            <a:r>
              <a:rPr sz="1714" spc="-68" dirty="0">
                <a:latin typeface="Arial"/>
                <a:cs typeface="Arial"/>
                <a:hlinkClick r:id="rId8"/>
              </a:rPr>
              <a:t>www.cct.kz</a:t>
            </a:r>
            <a:endParaRPr sz="1714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9700" y="3193148"/>
            <a:ext cx="196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НАШИ КОНТАКТЫ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674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190494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1501" y="190494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11630" y="562635"/>
            <a:ext cx="441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ИСТОРИЯ КОМПАНИИ  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78864"/>
            <a:ext cx="9144000" cy="35087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1900" y="3593802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94" y="3700130"/>
            <a:ext cx="975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  </a:t>
            </a:r>
            <a:r>
              <a:rPr lang="ru-RU" sz="11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   2004     2005    2006    2007 -  2008    2009 -  2010    2011    2012    2013    2014    2015    2016 -  2017   - 2018    2019   </a:t>
            </a:r>
            <a:endParaRPr lang="ru-RU" sz="1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007464" y="3593803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983028" y="3593802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958592" y="3588345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934156" y="3598411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48306" y="3597846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929271" y="3567363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8020" y="3593802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907437" y="3597846"/>
            <a:ext cx="539602" cy="5313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32659" y="3719365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8780" y="3732107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85259" y="3732107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1612" y="3732107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63425" y="3723691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52916" y="3713136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59286" y="3734324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8703" y="3727338"/>
            <a:ext cx="70576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ru-RU" sz="11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7" y="1798935"/>
            <a:ext cx="561975" cy="58102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16" y="2522671"/>
            <a:ext cx="657225" cy="581025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301701" y="2358694"/>
            <a:ext cx="0" cy="12457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1779680" y="4029738"/>
            <a:ext cx="17043" cy="240295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7992" y="1780302"/>
            <a:ext cx="1014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Образование компании «ССТ»</a:t>
            </a:r>
            <a:endParaRPr lang="ru-RU" sz="1100" b="1" dirty="0"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901" y="5686386"/>
            <a:ext cx="1871328" cy="47672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</a:rPr>
              <a:t>Нефтегазовый </a:t>
            </a:r>
            <a:endParaRPr lang="ru-RU" sz="1100" b="1" dirty="0" smtClean="0">
              <a:solidFill>
                <a:srgbClr val="FF0000"/>
              </a:solidFill>
            </a:endParaRPr>
          </a:p>
          <a:p>
            <a:r>
              <a:rPr lang="ru-RU" sz="1100" b="1" dirty="0" smtClean="0">
                <a:solidFill>
                  <a:srgbClr val="FF0000"/>
                </a:solidFill>
              </a:rPr>
              <a:t>инжиниринг </a:t>
            </a:r>
            <a:r>
              <a:rPr lang="ru-RU" sz="1100" b="1" dirty="0">
                <a:solidFill>
                  <a:srgbClr val="FF0000"/>
                </a:solidFill>
              </a:rPr>
              <a:t>и консалтинг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01701" y="4129191"/>
            <a:ext cx="14063" cy="1557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20" idx="0"/>
          </p:cNvCxnSpPr>
          <p:nvPr/>
        </p:nvCxnSpPr>
        <p:spPr>
          <a:xfrm flipH="1">
            <a:off x="1277265" y="3072486"/>
            <a:ext cx="0" cy="5213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22630" y="1840271"/>
            <a:ext cx="1996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ЕРС проект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Азотный завод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1527" y="5155040"/>
            <a:ext cx="2048260" cy="47672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</a:rPr>
              <a:t>Инфраструктурное и гражданское строительство </a:t>
            </a:r>
            <a:endParaRPr lang="ru-RU" sz="1100" b="1" dirty="0">
              <a:solidFill>
                <a:srgbClr val="FF0000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275397" y="4125147"/>
            <a:ext cx="3131" cy="10209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780" y="1776427"/>
            <a:ext cx="542925" cy="56197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501380" y="2477774"/>
            <a:ext cx="1996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ЕРС проект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Завод «</a:t>
            </a:r>
            <a:r>
              <a:rPr lang="ru-RU" sz="1100" b="1" dirty="0" err="1" smtClean="0">
                <a:cs typeface="Arial" panose="020B0604020202020204" pitchFamily="34" charset="0"/>
              </a:rPr>
              <a:t>Казхим</a:t>
            </a:r>
            <a:r>
              <a:rPr lang="ru-RU" sz="1100" b="1" dirty="0" smtClean="0">
                <a:cs typeface="Arial" panose="020B0604020202020204" pitchFamily="34" charset="0"/>
              </a:rPr>
              <a:t>»</a:t>
            </a:r>
          </a:p>
          <a:p>
            <a:r>
              <a:rPr lang="ru-RU" sz="1100" b="1" dirty="0">
                <a:cs typeface="Arial" panose="020B0604020202020204" pitchFamily="34" charset="0"/>
              </a:rPr>
              <a:t>и</a:t>
            </a:r>
            <a:r>
              <a:rPr lang="ru-RU" sz="1100" b="1" dirty="0" smtClean="0">
                <a:cs typeface="Arial" panose="020B0604020202020204" pitchFamily="34" charset="0"/>
              </a:rPr>
              <a:t>зделия  из полипропилена </a:t>
            </a:r>
            <a:endParaRPr lang="ru-RU" sz="1100" b="1" dirty="0"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76799" y="6433915"/>
            <a:ext cx="2202336" cy="28944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</a:rPr>
              <a:t>Промышленное строительство </a:t>
            </a:r>
            <a:endParaRPr lang="ru-RU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65" name="Прямая соединительная линия 64"/>
          <p:cNvCxnSpPr>
            <a:stCxn id="21" idx="0"/>
          </p:cNvCxnSpPr>
          <p:nvPr/>
        </p:nvCxnSpPr>
        <p:spPr>
          <a:xfrm flipV="1">
            <a:off x="2252829" y="3079157"/>
            <a:ext cx="7754" cy="514645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144884" y="4410439"/>
            <a:ext cx="1139317" cy="476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Строительство</a:t>
            </a:r>
          </a:p>
          <a:p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в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нефтегазе</a:t>
            </a:r>
            <a:endParaRPr lang="ru-RU" sz="1100" b="1" dirty="0" smtClean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2714543" y="3982440"/>
            <a:ext cx="0" cy="42799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86841" y="5437890"/>
            <a:ext cx="1480534" cy="476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Лицензия в области окружающей среды</a:t>
            </a:r>
          </a:p>
        </p:txBody>
      </p:sp>
      <p:cxnSp>
        <p:nvCxnSpPr>
          <p:cNvPr id="73" name="Прямая соединительная линия 72"/>
          <p:cNvCxnSpPr>
            <a:stCxn id="72" idx="0"/>
          </p:cNvCxnSpPr>
          <p:nvPr/>
        </p:nvCxnSpPr>
        <p:spPr>
          <a:xfrm flipH="1" flipV="1">
            <a:off x="3756500" y="4014264"/>
            <a:ext cx="0" cy="14236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682" y="1537104"/>
            <a:ext cx="590550" cy="571500"/>
          </a:xfrm>
          <a:prstGeom prst="rect">
            <a:avLst/>
          </a:prstGeom>
        </p:spPr>
      </p:pic>
      <p:cxnSp>
        <p:nvCxnSpPr>
          <p:cNvPr id="78" name="Прямая соединительная линия 77"/>
          <p:cNvCxnSpPr/>
          <p:nvPr/>
        </p:nvCxnSpPr>
        <p:spPr>
          <a:xfrm flipV="1">
            <a:off x="4203957" y="1956389"/>
            <a:ext cx="0" cy="163195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417995" y="1484013"/>
            <a:ext cx="1996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ЕРС проект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Завод «Актау Полимер»</a:t>
            </a:r>
          </a:p>
          <a:p>
            <a:r>
              <a:rPr lang="ru-RU" sz="1100" b="1" dirty="0" err="1">
                <a:cs typeface="Arial" panose="020B0604020202020204" pitchFamily="34" charset="0"/>
              </a:rPr>
              <a:t>п</a:t>
            </a:r>
            <a:r>
              <a:rPr lang="ru-RU" sz="1100" b="1" dirty="0" err="1" smtClean="0">
                <a:cs typeface="Arial" panose="020B0604020202020204" pitchFamily="34" charset="0"/>
              </a:rPr>
              <a:t>редизолированные</a:t>
            </a:r>
            <a:r>
              <a:rPr lang="ru-RU" sz="1100" b="1" dirty="0" smtClean="0">
                <a:cs typeface="Arial" panose="020B0604020202020204" pitchFamily="34" charset="0"/>
              </a:rPr>
              <a:t> и полиэтиленовые трубы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618" y="2211678"/>
            <a:ext cx="657225" cy="609600"/>
          </a:xfrm>
          <a:prstGeom prst="rect">
            <a:avLst/>
          </a:prstGeom>
        </p:spPr>
      </p:pic>
      <p:cxnSp>
        <p:nvCxnSpPr>
          <p:cNvPr id="82" name="Прямая соединительная линия 81"/>
          <p:cNvCxnSpPr/>
          <p:nvPr/>
        </p:nvCxnSpPr>
        <p:spPr>
          <a:xfrm>
            <a:off x="5218107" y="2772367"/>
            <a:ext cx="0" cy="8254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441568" y="2252170"/>
            <a:ext cx="1717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Окончание строительства собственного завода металлоконструкций и технологического оборудования в 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г. Атырау</a:t>
            </a:r>
          </a:p>
          <a:p>
            <a:endParaRPr lang="ru-RU" sz="1100" b="1" dirty="0" smtClean="0">
              <a:cs typeface="Arial" panose="020B0604020202020204" pitchFamily="34" charset="0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6897098" y="1613700"/>
            <a:ext cx="623693" cy="582720"/>
          </a:xfrm>
          <a:prstGeom prst="rect">
            <a:avLst/>
          </a:prstGeom>
        </p:spPr>
      </p:pic>
      <p:cxnSp>
        <p:nvCxnSpPr>
          <p:cNvPr id="87" name="Прямая соединительная линия 86"/>
          <p:cNvCxnSpPr>
            <a:stCxn id="31" idx="0"/>
          </p:cNvCxnSpPr>
          <p:nvPr/>
        </p:nvCxnSpPr>
        <p:spPr>
          <a:xfrm flipV="1">
            <a:off x="7207821" y="2158664"/>
            <a:ext cx="0" cy="143513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170364" y="2210679"/>
            <a:ext cx="127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ЕРС проект</a:t>
            </a:r>
          </a:p>
          <a:p>
            <a:r>
              <a:rPr lang="ru-RU" sz="1100" b="1" dirty="0" err="1" smtClean="0">
                <a:cs typeface="Arial" panose="020B0604020202020204" pitchFamily="34" charset="0"/>
              </a:rPr>
              <a:t>Вагоно</a:t>
            </a:r>
            <a:r>
              <a:rPr lang="ru-RU" sz="1100" b="1" dirty="0" smtClean="0">
                <a:cs typeface="Arial" panose="020B0604020202020204" pitchFamily="34" charset="0"/>
              </a:rPr>
              <a:t>- 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моечного </a:t>
            </a:r>
          </a:p>
          <a:p>
            <a:r>
              <a:rPr lang="ru-RU" sz="1100" b="1" dirty="0" smtClean="0">
                <a:cs typeface="Arial" panose="020B0604020202020204" pitchFamily="34" charset="0"/>
              </a:rPr>
              <a:t>комплекса </a:t>
            </a:r>
          </a:p>
        </p:txBody>
      </p:sp>
      <p:pic>
        <p:nvPicPr>
          <p:cNvPr id="2052" name="Picture 4" descr="https://mcaleers.com/wp-content/uploads/2013/09/001-cogwhee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09" y="1430785"/>
            <a:ext cx="560860" cy="5608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8158539" y="1991645"/>
            <a:ext cx="1695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cs typeface="Arial" panose="020B0604020202020204" pitchFamily="34" charset="0"/>
              </a:rPr>
              <a:t>ЕРС проект</a:t>
            </a:r>
          </a:p>
          <a:p>
            <a:r>
              <a:rPr lang="ru-RU" sz="1100" b="1" dirty="0" err="1" smtClean="0">
                <a:cs typeface="Arial" panose="020B0604020202020204" pitchFamily="34" charset="0"/>
              </a:rPr>
              <a:t>ребойлеры</a:t>
            </a:r>
            <a:r>
              <a:rPr lang="ru-RU" sz="1100" b="1" dirty="0" smtClean="0">
                <a:cs typeface="Arial" panose="020B0604020202020204" pitchFamily="34" charset="0"/>
              </a:rPr>
              <a:t> комплексной </a:t>
            </a:r>
            <a:r>
              <a:rPr lang="ru-RU" sz="1100" b="1" dirty="0">
                <a:cs typeface="Arial" panose="020B0604020202020204" pitchFamily="34" charset="0"/>
              </a:rPr>
              <a:t>подготовки </a:t>
            </a:r>
            <a:endParaRPr lang="ru-RU" sz="1100" b="1" dirty="0" smtClean="0">
              <a:cs typeface="Arial" panose="020B0604020202020204" pitchFamily="34" charset="0"/>
            </a:endParaRPr>
          </a:p>
          <a:p>
            <a:r>
              <a:rPr lang="ru-RU" sz="1100" b="1" dirty="0" smtClean="0">
                <a:cs typeface="Arial" panose="020B0604020202020204" pitchFamily="34" charset="0"/>
              </a:rPr>
              <a:t>нефти</a:t>
            </a:r>
            <a:endParaRPr lang="ru-RU" sz="1100" b="1" dirty="0">
              <a:cs typeface="Arial" panose="020B0604020202020204" pitchFamily="34" charset="0"/>
            </a:endParaRPr>
          </a:p>
          <a:p>
            <a:endParaRPr lang="ru-RU" sz="1100" b="1" dirty="0" smtClean="0">
              <a:cs typeface="Arial" panose="020B0604020202020204" pitchFamily="34" charset="0"/>
            </a:endParaRPr>
          </a:p>
        </p:txBody>
      </p:sp>
      <p:cxnSp>
        <p:nvCxnSpPr>
          <p:cNvPr id="98" name="Прямая соединительная линия 97"/>
          <p:cNvCxnSpPr>
            <a:stCxn id="2052" idx="2"/>
            <a:endCxn id="32" idx="0"/>
          </p:cNvCxnSpPr>
          <p:nvPr/>
        </p:nvCxnSpPr>
        <p:spPr>
          <a:xfrm>
            <a:off x="8158539" y="1991645"/>
            <a:ext cx="0" cy="16062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794205" y="5444515"/>
            <a:ext cx="2227646" cy="476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Лицензия по обращению с радиоактивными отходами </a:t>
            </a: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8634466" y="4014264"/>
            <a:ext cx="0" cy="14236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539597" y="4736269"/>
            <a:ext cx="2928075" cy="47672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Развитие инфраструктуры в п. </a:t>
            </a:r>
            <a:r>
              <a:rPr lang="ru-RU" sz="11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Баутино</a:t>
            </a:r>
            <a:r>
              <a:rPr lang="ru-RU" sz="11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sz="11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NCPOC</a:t>
            </a:r>
            <a:endParaRPr lang="ru-RU" sz="11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H="1">
            <a:off x="5764178" y="4029173"/>
            <a:ext cx="1884" cy="7052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7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30704" y="488816"/>
            <a:ext cx="441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НАШИ ПРИЕМУЩЕСТВА 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1477700"/>
              </p:ext>
            </p:extLst>
          </p:nvPr>
        </p:nvGraphicFramePr>
        <p:xfrm>
          <a:off x="888234" y="1363389"/>
          <a:ext cx="7655442" cy="514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r="14683"/>
          <a:stretch/>
        </p:blipFill>
        <p:spPr>
          <a:xfrm rot="21233148">
            <a:off x="2986783" y="3506149"/>
            <a:ext cx="692295" cy="53892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66" y="2247994"/>
            <a:ext cx="784122" cy="7841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73" y="4401388"/>
            <a:ext cx="798313" cy="695673"/>
          </a:xfrm>
          <a:prstGeom prst="rect">
            <a:avLst/>
          </a:prstGeom>
        </p:spPr>
      </p:pic>
      <p:pic>
        <p:nvPicPr>
          <p:cNvPr id="1026" name="Picture 2" descr="https://svtled.ru/wp-content/uploads/2019/05/NTI_icons_production-pla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08" y="4408838"/>
            <a:ext cx="668632" cy="6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736x/fb/09/53/fb09532af9b18a6419b7b71deb99017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63" y="2281106"/>
            <a:ext cx="717898" cy="7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3.iconfinder.com/data/icons/hotel-110/64/location-pin-icon-map-512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86" y="3252991"/>
            <a:ext cx="876659" cy="8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82439" y="3112378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</a:rPr>
              <a:t>17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7903" y="3763004"/>
            <a:ext cx="19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л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ет опыта работы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90575" y="4125807"/>
            <a:ext cx="195318" cy="19549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967563" y="3987209"/>
            <a:ext cx="2062716" cy="244549"/>
          </a:xfrm>
          <a:custGeom>
            <a:avLst/>
            <a:gdLst>
              <a:gd name="connsiteX0" fmla="*/ 2062716 w 2062716"/>
              <a:gd name="connsiteY0" fmla="*/ 0 h 244549"/>
              <a:gd name="connsiteX1" fmla="*/ 1339702 w 2062716"/>
              <a:gd name="connsiteY1" fmla="*/ 244549 h 244549"/>
              <a:gd name="connsiteX2" fmla="*/ 0 w 2062716"/>
              <a:gd name="connsiteY2" fmla="*/ 223284 h 244549"/>
              <a:gd name="connsiteX3" fmla="*/ 0 w 2062716"/>
              <a:gd name="connsiteY3" fmla="*/ 233917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2716" h="244549">
                <a:moveTo>
                  <a:pt x="2062716" y="0"/>
                </a:moveTo>
                <a:lnTo>
                  <a:pt x="1339702" y="244549"/>
                </a:lnTo>
                <a:lnTo>
                  <a:pt x="0" y="223284"/>
                </a:lnTo>
                <a:lnTo>
                  <a:pt x="0" y="233917"/>
                </a:lnTo>
              </a:path>
            </a:pathLst>
          </a:cu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357036" y="5994711"/>
            <a:ext cx="195318" cy="19549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1552353" y="5263116"/>
            <a:ext cx="2647507" cy="829340"/>
          </a:xfrm>
          <a:custGeom>
            <a:avLst/>
            <a:gdLst>
              <a:gd name="connsiteX0" fmla="*/ 2647507 w 2647507"/>
              <a:gd name="connsiteY0" fmla="*/ 0 h 829340"/>
              <a:gd name="connsiteX1" fmla="*/ 2083982 w 2647507"/>
              <a:gd name="connsiteY1" fmla="*/ 808075 h 829340"/>
              <a:gd name="connsiteX2" fmla="*/ 0 w 2647507"/>
              <a:gd name="connsiteY2" fmla="*/ 829340 h 829340"/>
              <a:gd name="connsiteX3" fmla="*/ 0 w 2647507"/>
              <a:gd name="connsiteY3" fmla="*/ 82934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507" h="829340">
                <a:moveTo>
                  <a:pt x="2647507" y="0"/>
                </a:moveTo>
                <a:lnTo>
                  <a:pt x="2083982" y="808075"/>
                </a:lnTo>
                <a:lnTo>
                  <a:pt x="0" y="829340"/>
                </a:lnTo>
                <a:lnTo>
                  <a:pt x="0" y="82934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854417" y="5042339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1339" y="5658514"/>
            <a:ext cx="40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к</a:t>
            </a:r>
            <a:r>
              <a:rPr lang="ru-RU" dirty="0" smtClean="0">
                <a:solidFill>
                  <a:srgbClr val="FFC000"/>
                </a:solidFill>
              </a:rPr>
              <a:t>валификационных сотрудников  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 flipH="1">
            <a:off x="7598496" y="5944404"/>
            <a:ext cx="195318" cy="19549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 flipH="1">
            <a:off x="5082464" y="5224504"/>
            <a:ext cx="2647507" cy="829340"/>
          </a:xfrm>
          <a:custGeom>
            <a:avLst/>
            <a:gdLst>
              <a:gd name="connsiteX0" fmla="*/ 2647507 w 2647507"/>
              <a:gd name="connsiteY0" fmla="*/ 0 h 829340"/>
              <a:gd name="connsiteX1" fmla="*/ 2083982 w 2647507"/>
              <a:gd name="connsiteY1" fmla="*/ 808075 h 829340"/>
              <a:gd name="connsiteX2" fmla="*/ 0 w 2647507"/>
              <a:gd name="connsiteY2" fmla="*/ 829340 h 829340"/>
              <a:gd name="connsiteX3" fmla="*/ 0 w 2647507"/>
              <a:gd name="connsiteY3" fmla="*/ 82934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507" h="829340">
                <a:moveTo>
                  <a:pt x="2647507" y="0"/>
                </a:moveTo>
                <a:lnTo>
                  <a:pt x="2083982" y="808075"/>
                </a:lnTo>
                <a:lnTo>
                  <a:pt x="0" y="829340"/>
                </a:lnTo>
                <a:lnTo>
                  <a:pt x="0" y="829340"/>
                </a:ln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6043649" y="5004546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ru-RU" sz="54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80624" y="5639174"/>
            <a:ext cx="333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обственных производства 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 flipH="1">
            <a:off x="8164930" y="4126699"/>
            <a:ext cx="195318" cy="19549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flipH="1">
            <a:off x="6152632" y="3988262"/>
            <a:ext cx="2062716" cy="244549"/>
          </a:xfrm>
          <a:custGeom>
            <a:avLst/>
            <a:gdLst>
              <a:gd name="connsiteX0" fmla="*/ 2062716 w 2062716"/>
              <a:gd name="connsiteY0" fmla="*/ 0 h 244549"/>
              <a:gd name="connsiteX1" fmla="*/ 1339702 w 2062716"/>
              <a:gd name="connsiteY1" fmla="*/ 244549 h 244549"/>
              <a:gd name="connsiteX2" fmla="*/ 0 w 2062716"/>
              <a:gd name="connsiteY2" fmla="*/ 223284 h 244549"/>
              <a:gd name="connsiteX3" fmla="*/ 0 w 2062716"/>
              <a:gd name="connsiteY3" fmla="*/ 233917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2716" h="244549">
                <a:moveTo>
                  <a:pt x="2062716" y="0"/>
                </a:moveTo>
                <a:lnTo>
                  <a:pt x="1339702" y="244549"/>
                </a:lnTo>
                <a:lnTo>
                  <a:pt x="0" y="223284"/>
                </a:lnTo>
                <a:lnTo>
                  <a:pt x="0" y="233917"/>
                </a:lnTo>
              </a:path>
            </a:pathLst>
          </a:cu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828163" y="2953292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2">
                    <a:lumMod val="25000"/>
                  </a:schemeClr>
                </a:solidFill>
              </a:rPr>
              <a:t>3</a:t>
            </a:r>
            <a:endParaRPr lang="ru-RU" sz="54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52632" y="3632014"/>
            <a:ext cx="350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илиала в городах </a:t>
            </a:r>
          </a:p>
          <a:p>
            <a:pPr algn="ctr"/>
            <a:r>
              <a:rPr lang="ru-RU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Нур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-султан, Атырау, Шымкент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491688" y="2094614"/>
            <a:ext cx="2737912" cy="207419"/>
          </a:xfrm>
          <a:custGeom>
            <a:avLst/>
            <a:gdLst>
              <a:gd name="connsiteX0" fmla="*/ 0 w 2817628"/>
              <a:gd name="connsiteY0" fmla="*/ 255181 h 255181"/>
              <a:gd name="connsiteX1" fmla="*/ 457200 w 2817628"/>
              <a:gd name="connsiteY1" fmla="*/ 21265 h 255181"/>
              <a:gd name="connsiteX2" fmla="*/ 2817628 w 2817628"/>
              <a:gd name="connsiteY2" fmla="*/ 0 h 255181"/>
              <a:gd name="connsiteX3" fmla="*/ 2817628 w 2817628"/>
              <a:gd name="connsiteY3" fmla="*/ 0 h 2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7628" h="255181">
                <a:moveTo>
                  <a:pt x="0" y="255181"/>
                </a:moveTo>
                <a:lnTo>
                  <a:pt x="457200" y="21265"/>
                </a:lnTo>
                <a:lnTo>
                  <a:pt x="2817628" y="0"/>
                </a:lnTo>
                <a:lnTo>
                  <a:pt x="2817628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8117689" y="1978872"/>
            <a:ext cx="195318" cy="19549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5982332" y="1033049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</a:rPr>
              <a:t>50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43649" y="1357647"/>
            <a:ext cx="40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Б</a:t>
            </a:r>
            <a:r>
              <a:rPr lang="ru-RU" dirty="0" smtClean="0">
                <a:solidFill>
                  <a:srgbClr val="FFC000"/>
                </a:solidFill>
              </a:rPr>
              <a:t>олее  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77138" y="1669668"/>
            <a:ext cx="40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реализованных проектов   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9" name="Полилиния 68"/>
          <p:cNvSpPr/>
          <p:nvPr/>
        </p:nvSpPr>
        <p:spPr>
          <a:xfrm flipH="1">
            <a:off x="985893" y="2115776"/>
            <a:ext cx="2737912" cy="207419"/>
          </a:xfrm>
          <a:custGeom>
            <a:avLst/>
            <a:gdLst>
              <a:gd name="connsiteX0" fmla="*/ 0 w 2817628"/>
              <a:gd name="connsiteY0" fmla="*/ 255181 h 255181"/>
              <a:gd name="connsiteX1" fmla="*/ 457200 w 2817628"/>
              <a:gd name="connsiteY1" fmla="*/ 21265 h 255181"/>
              <a:gd name="connsiteX2" fmla="*/ 2817628 w 2817628"/>
              <a:gd name="connsiteY2" fmla="*/ 0 h 255181"/>
              <a:gd name="connsiteX3" fmla="*/ 2817628 w 2817628"/>
              <a:gd name="connsiteY3" fmla="*/ 0 h 2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7628" h="255181">
                <a:moveTo>
                  <a:pt x="0" y="255181"/>
                </a:moveTo>
                <a:lnTo>
                  <a:pt x="457200" y="21265"/>
                </a:lnTo>
                <a:lnTo>
                  <a:pt x="2817628" y="0"/>
                </a:lnTo>
                <a:lnTo>
                  <a:pt x="2817628" y="0"/>
                </a:ln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 flipH="1">
            <a:off x="871326" y="2023618"/>
            <a:ext cx="195318" cy="19549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1083552" y="1102347"/>
            <a:ext cx="217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>
                    <a:lumMod val="65000"/>
                  </a:schemeClr>
                </a:solidFill>
              </a:rPr>
              <a:t>+190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00461" y="1761952"/>
            <a:ext cx="333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обственной спецтехники 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3429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790575" y="190500"/>
            <a:ext cx="7972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190500"/>
            <a:ext cx="1428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1501" y="190500"/>
            <a:ext cx="114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9"/>
          <p:cNvSpPr/>
          <p:nvPr/>
        </p:nvSpPr>
        <p:spPr>
          <a:xfrm>
            <a:off x="3735586" y="2963322"/>
            <a:ext cx="541020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/>
          <p:cNvSpPr/>
          <p:nvPr/>
        </p:nvSpPr>
        <p:spPr>
          <a:xfrm>
            <a:off x="3735586" y="3715791"/>
            <a:ext cx="541020" cy="53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6"/>
          <p:cNvSpPr/>
          <p:nvPr/>
        </p:nvSpPr>
        <p:spPr>
          <a:xfrm>
            <a:off x="4423387" y="3715791"/>
            <a:ext cx="539496" cy="541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7"/>
          <p:cNvSpPr/>
          <p:nvPr/>
        </p:nvSpPr>
        <p:spPr>
          <a:xfrm>
            <a:off x="4423387" y="2963322"/>
            <a:ext cx="539496" cy="541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46651" y="1361510"/>
            <a:ext cx="42291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Инжиниринг </a:t>
            </a:r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проектирование 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Проектная деятельность 1 категории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Проектирование, химического, бурового, нефтегазопромыслового, геологоразведочного, горно-шахтного, металлургического, энергетического оборудования, взрывозащищенного электротехнического оборудования,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подъемных сооружений. 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Проектирование горных, нефтехимических, химических 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проектов </a:t>
            </a:r>
            <a:endParaRPr lang="ru-RU" sz="10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Изыскательная деятельность</a:t>
            </a:r>
            <a:endParaRPr lang="ru-RU" sz="1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11629" y="562635"/>
            <a:ext cx="60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ОСНОВНЫЕ НАПРВЛЕНИЯ 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223" y="4459514"/>
            <a:ext cx="41299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и монтаж </a:t>
            </a:r>
          </a:p>
          <a:p>
            <a:pPr>
              <a:spcAft>
                <a:spcPts val="0"/>
              </a:spcAft>
            </a:pP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Собственное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металлоконструкций и технологического оборудования,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предизолированных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полиэтиленовых труб, азота в городах Атырау, 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Актау,          Уральск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Нур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-Султан. 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Монтаж строительных конструкций.</a:t>
            </a:r>
            <a:endParaRPr lang="ru-RU" sz="1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4582" y="135636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Инфраструктурные объекты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Промышленные объекты</a:t>
            </a:r>
          </a:p>
          <a:p>
            <a:pPr>
              <a:spcAft>
                <a:spcPts val="0"/>
              </a:spcAft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Автомобильные и железные дороги </a:t>
            </a:r>
            <a:endParaRPr lang="ru-RU" sz="1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6982" y="4459514"/>
            <a:ext cx="3794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Техническое обслуживание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промышленных объектов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Пусконаладочные работы, </a:t>
            </a:r>
          </a:p>
          <a:p>
            <a:pPr lvl="0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Техническое обслуживание и  ремонт, </a:t>
            </a:r>
          </a:p>
          <a:p>
            <a:pPr lvl="0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Услуги по хранению, </a:t>
            </a:r>
          </a:p>
          <a:p>
            <a:pPr lvl="0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Тщательный анализ дефектов,  </a:t>
            </a:r>
          </a:p>
          <a:p>
            <a:pPr lvl="0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Консультационные услуги по производственным процессам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238991" y="3293918"/>
            <a:ext cx="3377045" cy="0"/>
          </a:xfrm>
          <a:custGeom>
            <a:avLst/>
            <a:gdLst>
              <a:gd name="connsiteX0" fmla="*/ 3377045 w 3377045"/>
              <a:gd name="connsiteY0" fmla="*/ 10391 h 10391"/>
              <a:gd name="connsiteX1" fmla="*/ 0 w 3377045"/>
              <a:gd name="connsiteY1" fmla="*/ 0 h 1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7045" h="10391">
                <a:moveTo>
                  <a:pt x="3377045" y="10391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1356" y="3109572"/>
            <a:ext cx="154998" cy="180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5018809" y="2275609"/>
            <a:ext cx="2712027" cy="945573"/>
          </a:xfrm>
          <a:custGeom>
            <a:avLst/>
            <a:gdLst>
              <a:gd name="connsiteX0" fmla="*/ 0 w 2712027"/>
              <a:gd name="connsiteY0" fmla="*/ 945573 h 945573"/>
              <a:gd name="connsiteX1" fmla="*/ 145473 w 2712027"/>
              <a:gd name="connsiteY1" fmla="*/ 0 h 945573"/>
              <a:gd name="connsiteX2" fmla="*/ 2712027 w 2712027"/>
              <a:gd name="connsiteY2" fmla="*/ 0 h 94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2027" h="945573">
                <a:moveTo>
                  <a:pt x="0" y="945573"/>
                </a:moveTo>
                <a:lnTo>
                  <a:pt x="145473" y="0"/>
                </a:lnTo>
                <a:lnTo>
                  <a:pt x="2712027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720445" y="2094127"/>
            <a:ext cx="154998" cy="180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671451" y="5960227"/>
            <a:ext cx="154998" cy="180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4727864" y="4343400"/>
            <a:ext cx="4031672" cy="1797627"/>
          </a:xfrm>
          <a:custGeom>
            <a:avLst/>
            <a:gdLst>
              <a:gd name="connsiteX0" fmla="*/ 0 w 4031672"/>
              <a:gd name="connsiteY0" fmla="*/ 0 h 1797627"/>
              <a:gd name="connsiteX1" fmla="*/ 561109 w 4031672"/>
              <a:gd name="connsiteY1" fmla="*/ 1787236 h 1797627"/>
              <a:gd name="connsiteX2" fmla="*/ 4031672 w 4031672"/>
              <a:gd name="connsiteY2" fmla="*/ 1797627 h 1797627"/>
              <a:gd name="connsiteX3" fmla="*/ 4031672 w 4031672"/>
              <a:gd name="connsiteY3" fmla="*/ 1797627 h 17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1672" h="1797627">
                <a:moveTo>
                  <a:pt x="0" y="0"/>
                </a:moveTo>
                <a:lnTo>
                  <a:pt x="561109" y="1787236"/>
                </a:lnTo>
                <a:lnTo>
                  <a:pt x="4031672" y="1797627"/>
                </a:lnTo>
                <a:lnTo>
                  <a:pt x="4031672" y="1797627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353291" y="4343400"/>
            <a:ext cx="3699164" cy="1454727"/>
          </a:xfrm>
          <a:custGeom>
            <a:avLst/>
            <a:gdLst>
              <a:gd name="connsiteX0" fmla="*/ 3699164 w 3699164"/>
              <a:gd name="connsiteY0" fmla="*/ 0 h 1454727"/>
              <a:gd name="connsiteX1" fmla="*/ 3335482 w 3699164"/>
              <a:gd name="connsiteY1" fmla="*/ 1454727 h 1454727"/>
              <a:gd name="connsiteX2" fmla="*/ 0 w 3699164"/>
              <a:gd name="connsiteY2" fmla="*/ 1423555 h 145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9164" h="1454727">
                <a:moveTo>
                  <a:pt x="3699164" y="0"/>
                </a:moveTo>
                <a:lnTo>
                  <a:pt x="3335482" y="1454727"/>
                </a:lnTo>
                <a:lnTo>
                  <a:pt x="0" y="1423555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08879" y="5587339"/>
            <a:ext cx="154998" cy="180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65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35915"/>
            <a:ext cx="6961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СОБСТВЕННОЕ</a:t>
            </a:r>
          </a:p>
          <a:p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24691" y="3320745"/>
            <a:ext cx="881149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13764" y="3320745"/>
            <a:ext cx="32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Казахстанское содержание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C:\Users\Мурат\Desktop\RAW\Atyrau-Build 2013\Base Original No shit!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39" y="740734"/>
            <a:ext cx="3845461" cy="27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0" y="400050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4"/>
          <p:cNvSpPr/>
          <p:nvPr/>
        </p:nvSpPr>
        <p:spPr>
          <a:xfrm>
            <a:off x="4917539" y="3758577"/>
            <a:ext cx="3845461" cy="2915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51534" y="687823"/>
            <a:ext cx="464603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40" dirty="0" smtClean="0">
                <a:latin typeface="Century Gothic" pitchFamily="34" charset="0"/>
              </a:rPr>
              <a:t>Филиал ССТ в Атырау с производственной базой с территорией в 80 000 кв. метров, 3 цехами с территорией по 4 000 кв. метров каждый, с современным оборудованием и техникой на данный момент является ведущим предприятием в </a:t>
            </a:r>
            <a:r>
              <a:rPr lang="ru-RU" sz="940" dirty="0" err="1" smtClean="0">
                <a:latin typeface="Century Gothic" pitchFamily="34" charset="0"/>
              </a:rPr>
              <a:t>Атырауской</a:t>
            </a:r>
            <a:r>
              <a:rPr lang="ru-RU" sz="940" dirty="0" smtClean="0">
                <a:latin typeface="Century Gothic" pitchFamily="34" charset="0"/>
              </a:rPr>
              <a:t> области выполняющей следующие виды работ:</a:t>
            </a:r>
          </a:p>
          <a:p>
            <a:pPr algn="just"/>
            <a:endParaRPr lang="ru-RU" sz="940" dirty="0" smtClean="0">
              <a:latin typeface="Century Gothic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Проектирование и изготовление модульных и быстровозводимых зданий;</a:t>
            </a:r>
          </a:p>
          <a:p>
            <a:pPr marL="171450" indent="-171450" algn="just">
              <a:buFontTx/>
              <a:buChar char="-"/>
            </a:pP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Проектирование и изготовление технологических модулей;</a:t>
            </a:r>
          </a:p>
          <a:p>
            <a:pPr marL="171450" indent="-171450" algn="just">
              <a:buFontTx/>
              <a:buChar char="-"/>
            </a:pPr>
            <a:r>
              <a:rPr lang="ru-RU" sz="94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Изготовление металлоконструкций</a:t>
            </a: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171450" indent="-171450" algn="just">
              <a:buFontTx/>
              <a:buChar char="-"/>
            </a:pPr>
            <a:r>
              <a:rPr lang="ru-RU" sz="94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Изготовление сварных двутавровых </a:t>
            </a: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балок;</a:t>
            </a:r>
          </a:p>
          <a:p>
            <a:pPr marL="171450" indent="-171450" algn="just">
              <a:buFontTx/>
              <a:buChar char="-"/>
            </a:pP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Производство конструкций трубных узлов и стальных труб большого диаметра;</a:t>
            </a:r>
          </a:p>
          <a:p>
            <a:pPr marL="171450" indent="-171450" algn="just">
              <a:buFontTx/>
              <a:buChar char="-"/>
            </a:pP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Проектирование и изготовление резервуаров, сосудов и технологического оборудования; </a:t>
            </a:r>
          </a:p>
          <a:p>
            <a:pPr marL="171450" indent="-171450" algn="just">
              <a:buFontTx/>
              <a:buChar char="-"/>
            </a:pP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Изготовление систем воздуховодов и воздухопроводов любой конфигурации (ОВКВ</a:t>
            </a: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);</a:t>
            </a:r>
          </a:p>
          <a:p>
            <a:pPr marL="171450" indent="-171450" algn="just">
              <a:buFontTx/>
              <a:buChar char="-"/>
            </a:pPr>
            <a:endParaRPr lang="ru-RU" sz="94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b="1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Общая площадь земельного участка: </a:t>
            </a: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7,47 га.</a:t>
            </a:r>
            <a:endParaRPr lang="ru-RU" sz="94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b="1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3 цеха: </a:t>
            </a: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1. Цех подготовки поверхности, покраски и упаковке;</a:t>
            </a: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2. Цех горячего </a:t>
            </a:r>
            <a:r>
              <a:rPr lang="ru-RU" sz="940" dirty="0" err="1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цинкования</a:t>
            </a:r>
            <a:r>
              <a:rPr lang="ru-RU" sz="94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;</a:t>
            </a:r>
            <a:endParaRPr lang="ru-RU" sz="94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3. Цех металлоконструкций. </a:t>
            </a:r>
          </a:p>
          <a:p>
            <a:pPr algn="just"/>
            <a:endParaRPr lang="ru-RU" sz="94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900" b="1" dirty="0">
                <a:latin typeface="Century Gothic" pitchFamily="34" charset="0"/>
              </a:rPr>
              <a:t>Административное здание</a:t>
            </a:r>
            <a:r>
              <a:rPr lang="ru-RU" sz="900" b="1" dirty="0" smtClean="0">
                <a:latin typeface="Century Gothic" pitchFamily="34" charset="0"/>
              </a:rPr>
              <a:t>: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Трехэтажное здание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– </a:t>
            </a:r>
            <a:r>
              <a:rPr lang="en-US" sz="900" dirty="0" smtClean="0">
                <a:latin typeface="Century Gothic" pitchFamily="34" charset="0"/>
              </a:rPr>
              <a:t>15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en-US" sz="900" dirty="0" smtClean="0">
                <a:latin typeface="Century Gothic" pitchFamily="34" charset="0"/>
              </a:rPr>
              <a:t>x 54 </a:t>
            </a:r>
            <a:r>
              <a:rPr lang="ru-RU" sz="900" dirty="0" smtClean="0">
                <a:latin typeface="Century Gothic" pitchFamily="34" charset="0"/>
              </a:rPr>
              <a:t>м, 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en-US" sz="900" dirty="0" smtClean="0">
                <a:latin typeface="Century Gothic" pitchFamily="34" charset="0"/>
              </a:rPr>
              <a:t>500</a:t>
            </a:r>
            <a:r>
              <a:rPr lang="ru-RU" sz="900" dirty="0" smtClean="0">
                <a:latin typeface="Century Gothic" pitchFamily="34" charset="0"/>
              </a:rPr>
              <a:t> 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Столовая</a:t>
            </a:r>
            <a:r>
              <a:rPr lang="en-US" sz="900" dirty="0" smtClean="0">
                <a:latin typeface="Century Gothic" pitchFamily="34" charset="0"/>
              </a:rPr>
              <a:t> 80</a:t>
            </a:r>
            <a:r>
              <a:rPr lang="ru-RU" sz="900" dirty="0" smtClean="0">
                <a:latin typeface="Century Gothic" pitchFamily="34" charset="0"/>
              </a:rPr>
              <a:t> мест;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Прачечная </a:t>
            </a:r>
            <a:r>
              <a:rPr lang="en-US" sz="900" dirty="0" smtClean="0">
                <a:latin typeface="Century Gothic" pitchFamily="34" charset="0"/>
              </a:rPr>
              <a:t>120</a:t>
            </a:r>
            <a:r>
              <a:rPr lang="ru-RU" sz="900" dirty="0" smtClean="0">
                <a:latin typeface="Century Gothic" pitchFamily="34" charset="0"/>
              </a:rPr>
              <a:t> 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Душевые кабины</a:t>
            </a:r>
            <a:r>
              <a:rPr lang="en-US" sz="900" dirty="0" smtClean="0">
                <a:latin typeface="Century Gothic" pitchFamily="34" charset="0"/>
              </a:rPr>
              <a:t> 70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Офисные помещения </a:t>
            </a:r>
            <a:r>
              <a:rPr lang="en-US" sz="900" dirty="0" smtClean="0">
                <a:latin typeface="Century Gothic" pitchFamily="34" charset="0"/>
              </a:rPr>
              <a:t>800</a:t>
            </a:r>
            <a:r>
              <a:rPr lang="ru-RU" sz="900" dirty="0" smtClean="0">
                <a:latin typeface="Century Gothic" pitchFamily="34" charset="0"/>
              </a:rPr>
              <a:t> 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Спальные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помещения </a:t>
            </a:r>
            <a:r>
              <a:rPr lang="en-US" sz="900" dirty="0" smtClean="0">
                <a:latin typeface="Century Gothic" pitchFamily="34" charset="0"/>
              </a:rPr>
              <a:t>250</a:t>
            </a:r>
            <a:r>
              <a:rPr lang="ru-RU" sz="900" dirty="0" smtClean="0">
                <a:latin typeface="Century Gothic" pitchFamily="34" charset="0"/>
              </a:rPr>
              <a:t> мест ;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Помещение для отдыха 1</a:t>
            </a:r>
            <a:r>
              <a:rPr lang="en-US" sz="900" dirty="0" smtClean="0">
                <a:latin typeface="Century Gothic" pitchFamily="34" charset="0"/>
              </a:rPr>
              <a:t>50 </a:t>
            </a:r>
            <a:r>
              <a:rPr lang="ru-RU" sz="900" dirty="0" smtClean="0">
                <a:latin typeface="Century Gothic" pitchFamily="34" charset="0"/>
              </a:rPr>
              <a:t>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.</a:t>
            </a:r>
          </a:p>
          <a:p>
            <a:pPr marL="171450" indent="-171450" algn="just">
              <a:lnSpc>
                <a:spcPct val="90000"/>
              </a:lnSpc>
              <a:buFontTx/>
              <a:buChar char="-"/>
            </a:pPr>
            <a:endParaRPr lang="ru-RU" sz="900" dirty="0" smtClean="0">
              <a:latin typeface="Century Gothic" pitchFamily="34" charset="0"/>
            </a:endParaRPr>
          </a:p>
          <a:p>
            <a:pPr algn="just"/>
            <a:r>
              <a:rPr lang="ru-RU" sz="900" b="1" dirty="0" smtClean="0">
                <a:latin typeface="Century Gothic" pitchFamily="34" charset="0"/>
              </a:rPr>
              <a:t>4 Ж/Д Ветки и сооружения: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Железнодорожная ветка </a:t>
            </a:r>
            <a:r>
              <a:rPr lang="en-US" sz="900" dirty="0" smtClean="0">
                <a:latin typeface="Century Gothic" pitchFamily="34" charset="0"/>
              </a:rPr>
              <a:t>2167 </a:t>
            </a:r>
            <a:r>
              <a:rPr lang="ru-RU" sz="900" dirty="0" smtClean="0">
                <a:latin typeface="Century Gothic" pitchFamily="34" charset="0"/>
              </a:rPr>
              <a:t>м;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Внутренние ветки </a:t>
            </a:r>
            <a:r>
              <a:rPr lang="en-US" sz="900" dirty="0" smtClean="0">
                <a:latin typeface="Century Gothic" pitchFamily="34" charset="0"/>
              </a:rPr>
              <a:t>4 x 700 </a:t>
            </a:r>
            <a:r>
              <a:rPr lang="ru-RU" sz="900" dirty="0" smtClean="0">
                <a:latin typeface="Century Gothic" pitchFamily="34" charset="0"/>
              </a:rPr>
              <a:t>м;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Одновременная доставка </a:t>
            </a:r>
            <a:r>
              <a:rPr lang="en-US" sz="900" dirty="0" smtClean="0">
                <a:latin typeface="Century Gothic" pitchFamily="34" charset="0"/>
              </a:rPr>
              <a:t>100 </a:t>
            </a:r>
            <a:r>
              <a:rPr lang="ru-RU" sz="900" dirty="0" smtClean="0">
                <a:latin typeface="Century Gothic" pitchFamily="34" charset="0"/>
              </a:rPr>
              <a:t>вагонов;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Поднятая платформа для разгрузки материалов </a:t>
            </a:r>
            <a:r>
              <a:rPr lang="en-US" sz="900" dirty="0" smtClean="0">
                <a:latin typeface="Century Gothic" pitchFamily="34" charset="0"/>
              </a:rPr>
              <a:t>20 000 </a:t>
            </a:r>
            <a:r>
              <a:rPr lang="ru-RU" sz="900" dirty="0" smtClean="0">
                <a:latin typeface="Century Gothic" pitchFamily="34" charset="0"/>
              </a:rPr>
              <a:t>м</a:t>
            </a:r>
            <a:r>
              <a:rPr lang="en-US" sz="900" dirty="0" smtClean="0">
                <a:latin typeface="Century Gothic" pitchFamily="34" charset="0"/>
              </a:rPr>
              <a:t>3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Открытые склады </a:t>
            </a:r>
            <a:r>
              <a:rPr lang="en-US" sz="900" dirty="0" smtClean="0">
                <a:latin typeface="Century Gothic" pitchFamily="34" charset="0"/>
              </a:rPr>
              <a:t>5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en-US" sz="900" dirty="0" smtClean="0">
                <a:latin typeface="Century Gothic" pitchFamily="34" charset="0"/>
              </a:rPr>
              <a:t>000 </a:t>
            </a:r>
            <a:r>
              <a:rPr lang="ru-RU" sz="900" dirty="0" smtClean="0">
                <a:latin typeface="Century Gothic" pitchFamily="34" charset="0"/>
              </a:rPr>
              <a:t>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;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Century Gothic" pitchFamily="34" charset="0"/>
              </a:rPr>
              <a:t>Крытые склады </a:t>
            </a:r>
            <a:r>
              <a:rPr lang="en-US" sz="900" dirty="0" smtClean="0">
                <a:latin typeface="Century Gothic" pitchFamily="34" charset="0"/>
              </a:rPr>
              <a:t>5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en-US" sz="900" dirty="0" smtClean="0">
                <a:latin typeface="Century Gothic" pitchFamily="34" charset="0"/>
              </a:rPr>
              <a:t>000 </a:t>
            </a:r>
            <a:r>
              <a:rPr lang="ru-RU" sz="900" dirty="0" smtClean="0">
                <a:latin typeface="Century Gothic" pitchFamily="34" charset="0"/>
              </a:rPr>
              <a:t>м</a:t>
            </a:r>
            <a:r>
              <a:rPr lang="en-US" sz="900" dirty="0" smtClean="0">
                <a:latin typeface="Century Gothic" pitchFamily="34" charset="0"/>
              </a:rPr>
              <a:t>2</a:t>
            </a:r>
            <a:r>
              <a:rPr lang="ru-RU" sz="900" dirty="0" smtClean="0">
                <a:latin typeface="Century Gothic" pitchFamily="34" charset="0"/>
              </a:rPr>
              <a:t>.</a:t>
            </a:r>
          </a:p>
          <a:p>
            <a:pPr marL="171450" indent="-171450" algn="just">
              <a:buFontTx/>
              <a:buChar char="-"/>
            </a:pPr>
            <a:endParaRPr lang="en-US" sz="900" dirty="0" smtClean="0">
              <a:latin typeface="Century Gothic" pitchFamily="34" charset="0"/>
            </a:endParaRPr>
          </a:p>
          <a:p>
            <a:pPr algn="just"/>
            <a:r>
              <a:rPr lang="ru-RU" sz="940" b="1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Имеется собственное БСУ.</a:t>
            </a:r>
            <a:endParaRPr lang="ru-RU" sz="940" b="1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917539" y="747189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917539" y="3455995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917539" y="3758579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917539" y="6674337"/>
            <a:ext cx="3845461" cy="0"/>
          </a:xfrm>
          <a:prstGeom prst="line">
            <a:avLst/>
          </a:prstGeom>
          <a:ln w="76200">
            <a:solidFill>
              <a:srgbClr val="C0000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80555" y="23085"/>
            <a:ext cx="9486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ЗАВОД </a:t>
            </a:r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МЕТАЛЛОКОНСТРУКЦИЙ И </a:t>
            </a:r>
            <a:r>
              <a:rPr lang="ru-RU" b="1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ТЕХНОЛОГИЧЕСКОГО ОБОРУДОВАНИЯ</a:t>
            </a:r>
            <a:endParaRPr lang="ru-RU" b="1" dirty="0"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0" y="676634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23455" y="191044"/>
            <a:ext cx="9486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Мощность завода ЗМТО и основные направления в производстве 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735" y="2005870"/>
            <a:ext cx="2643206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10" dirty="0" smtClean="0">
                <a:latin typeface="Century Gothic" pitchFamily="34" charset="0"/>
              </a:rPr>
              <a:t>В 2011 году ССТ запустило в Атырау линию производства металлоконструкций, двутавровой балки и резервуаров. В линию включено следующее оборудование: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Станки сборки и правки двутавровой балки;</a:t>
            </a:r>
          </a:p>
          <a:p>
            <a:pPr marL="171450" indent="-171450" algn="just">
              <a:buFontTx/>
              <a:buChar char="-"/>
            </a:pPr>
            <a:r>
              <a:rPr lang="ru-RU" sz="910" dirty="0" err="1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Кромкофрезерный</a:t>
            </a: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 станок;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Торце-фрезерный станок;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Универсальный 3-х роликовый сталепрокатный станок; 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Профилегибочный станок;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Станок кислородной резки с ЧПУ;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Гидравлические гильотинные ножницы;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Гидравлический листогибочный пресс;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Станок автоматической сварки;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Сварочная установка контрольного типа;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Фацетно-торцевой станок с ЧПУ для резки труб;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Ленточно-пильный станок;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Оборудование для подготовки и нанесения покрытия;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Оборудование для сварочной термообработки;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Сварочное оборудование ведущих мировых производителей.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1637" y="2005870"/>
            <a:ext cx="2643206" cy="395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30" dirty="0">
                <a:latin typeface="Century Gothic" pitchFamily="34" charset="0"/>
              </a:rPr>
              <a:t>Наши специалисты имеют богатый опыт в проектировании и строительстве металлических быстровозводимых зданий. Архитекторы и конструкторы всегда учитывают не только функциональные особенности зданий и потребности заказчика, но и решают инфраструктурные задачи – оптимизируют расположение площадок погрузки-разгрузки, предложат варианты дорожной сети и подключения коммуникаций и инженерных сетей.</a:t>
            </a:r>
            <a:endParaRPr lang="ru-RU" sz="93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sz="93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Компанией применены наиболее современные решения, как использованием как типовых, так и нестандартных подходов.</a:t>
            </a:r>
          </a:p>
          <a:p>
            <a:pPr algn="just"/>
            <a:endParaRPr lang="ru-RU" sz="93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Производство зданий включает в себя:</a:t>
            </a:r>
          </a:p>
          <a:p>
            <a:pPr algn="just"/>
            <a:endParaRPr lang="ru-RU" sz="93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Жилые;</a:t>
            </a: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Офисные;</a:t>
            </a: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Вспомогательные и складские;</a:t>
            </a: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Производственные цеха;</a:t>
            </a: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Общественные;</a:t>
            </a:r>
          </a:p>
          <a:p>
            <a:pPr marL="171450" indent="-171450" algn="just">
              <a:buFontTx/>
              <a:buChar char="-"/>
            </a:pPr>
            <a:r>
              <a:rPr lang="ru-RU" sz="93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Специализированные укрытия для персонала или оборудования.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7150" y="2005870"/>
            <a:ext cx="2643206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25" dirty="0" smtClean="0">
                <a:latin typeface="Century Gothic" pitchFamily="34" charset="0"/>
              </a:rPr>
              <a:t>ССТ проектирует и изготавливает сварные стальные резервуары и емкости:</a:t>
            </a:r>
          </a:p>
          <a:p>
            <a:pPr algn="just"/>
            <a:endParaRPr lang="ru-RU" sz="925" dirty="0" smtClean="0">
              <a:latin typeface="Century Gothic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РГС от 1,5 до 100 куб. метров;</a:t>
            </a:r>
          </a:p>
          <a:p>
            <a:pPr marL="171450" indent="-171450" algn="just">
              <a:buFontTx/>
              <a:buChar char="-"/>
            </a:pP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РВС от 400 до 20 000 куб. метров; </a:t>
            </a:r>
          </a:p>
          <a:p>
            <a:pPr marL="171450" indent="-171450" algn="just">
              <a:buFontTx/>
              <a:buChar char="-"/>
            </a:pP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Водонапорные башни</a:t>
            </a:r>
          </a:p>
          <a:p>
            <a:pPr marL="171450" indent="-171450" algn="just">
              <a:buFontTx/>
              <a:buChar char="-"/>
            </a:pP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Реакторы, смесители, сосуды и т. д;</a:t>
            </a:r>
          </a:p>
          <a:p>
            <a:pPr marL="171450" indent="-171450" algn="just">
              <a:buFontTx/>
              <a:buChar char="-"/>
            </a:pP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Емкости из нержавеющей стали любой сложности.</a:t>
            </a:r>
          </a:p>
          <a:p>
            <a:pPr algn="just"/>
            <a:endParaRPr lang="ru-RU" sz="925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В проектировании используется как стандарты Республики Казахстан, так и стандарты </a:t>
            </a:r>
            <a:r>
              <a:rPr lang="en-US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ASME</a:t>
            </a: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925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ССТ так же обладает 7 различными сварочными процедурами для различных типов сварки и стали. Сварочные процедуры аккредитованы международной компанией на соответствие </a:t>
            </a:r>
            <a:r>
              <a:rPr lang="en-US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ASME</a:t>
            </a: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а также законодательства Республики Казахстан.</a:t>
            </a:r>
          </a:p>
          <a:p>
            <a:pPr algn="just"/>
            <a:endParaRPr lang="ru-RU" sz="925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25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Качество работ обеспечивается постоянным контролем со стороны независимой лаборатории расположенной на территории завода.</a:t>
            </a:r>
            <a:endParaRPr lang="ru-RU" sz="925" dirty="0" smtClean="0">
              <a:solidFill>
                <a:srgbClr val="C00000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3455" y="1636538"/>
            <a:ext cx="2060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Оборудование 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09599" y="1636538"/>
            <a:ext cx="2493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Модульные здания  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17150" y="1636538"/>
            <a:ext cx="4163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Ёмкости и резервуары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148445" y="987136"/>
            <a:ext cx="0" cy="501880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055996" y="978451"/>
            <a:ext cx="0" cy="501880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blixjs.com/logo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74" y="987136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clipartmax.com/png/full/0-3512_clipart-building-clipart-black-and-whit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41613" y="1114994"/>
            <a:ext cx="829564" cy="5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4.iconfinder.com/data/icons/oil-gas/100/15-2-51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12" y="876422"/>
            <a:ext cx="1035081" cy="10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067" y="1999242"/>
            <a:ext cx="2643206" cy="399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40" dirty="0" smtClean="0">
                <a:latin typeface="Century Gothic" pitchFamily="34" charset="0"/>
              </a:rPr>
              <a:t>ССТ проектирует и изготавливает металлоконструкции любой конфигурации и сложности в соответствие с ГОСТ и СНиП Республики Казахстан. </a:t>
            </a:r>
          </a:p>
          <a:p>
            <a:pPr algn="just"/>
            <a:endParaRPr lang="ru-RU" sz="94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Вся продукция проходит тщательный контроль качества и испытания в независимой аккредитованной лаборатории неразрушающего контроля сварных швов. </a:t>
            </a:r>
          </a:p>
          <a:p>
            <a:pPr algn="just"/>
            <a:endParaRPr lang="ru-RU" sz="94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От легких (до 25 кг), к средним (до 100 кг) и до тяжелых (свыше 100 кг) металлоконструкций – вся наша продукция соответствует мировым стандартам качества и является лучшим выбором на рынке в </a:t>
            </a:r>
            <a:r>
              <a:rPr lang="ru-RU" sz="940" dirty="0" err="1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Атырауской</a:t>
            </a:r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 области. </a:t>
            </a:r>
          </a:p>
          <a:p>
            <a:pPr algn="just"/>
            <a:endParaRPr lang="ru-RU" sz="94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4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Основные металлоконструкции и изделия: арки, балки, бункера, ворота, вышки, каркасы, контейнеры, колонны, панели, лестницы, перила, ограждения, прогоны, рамы, аппарели, резервуары, стойки, трибуны, фермы, антенны и так далее.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0617" y="1999242"/>
            <a:ext cx="2643206" cy="41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10" dirty="0" smtClean="0">
                <a:latin typeface="Century Gothic" pitchFamily="34" charset="0"/>
              </a:rPr>
              <a:t>ССТ изготавливает как стандартные так и нестандартные сварные двутавровые балки и колонны  - </a:t>
            </a:r>
            <a:r>
              <a:rPr lang="ru-RU" sz="910" dirty="0" err="1" smtClean="0">
                <a:latin typeface="Century Gothic" pitchFamily="34" charset="0"/>
              </a:rPr>
              <a:t>разнополочные</a:t>
            </a:r>
            <a:r>
              <a:rPr lang="ru-RU" sz="910" dirty="0" smtClean="0">
                <a:latin typeface="Century Gothic" pitchFamily="34" charset="0"/>
              </a:rPr>
              <a:t>, </a:t>
            </a:r>
            <a:r>
              <a:rPr lang="ru-RU" sz="910" dirty="0" err="1" smtClean="0">
                <a:latin typeface="Century Gothic" pitchFamily="34" charset="0"/>
              </a:rPr>
              <a:t>широколопочные</a:t>
            </a:r>
            <a:r>
              <a:rPr lang="ru-RU" sz="910" dirty="0" smtClean="0">
                <a:latin typeface="Century Gothic" pitchFamily="34" charset="0"/>
              </a:rPr>
              <a:t>, с утолщенной стенкой:</a:t>
            </a:r>
          </a:p>
          <a:p>
            <a:pPr algn="just"/>
            <a:endParaRPr lang="ru-RU" sz="91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от 30 до 150 сортамента;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 высотой до 1 500 мм;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 шириной до 800 мм;</a:t>
            </a:r>
          </a:p>
          <a:p>
            <a:pPr marL="171450" indent="-171450" algn="just">
              <a:buFontTx/>
              <a:buChar char="-"/>
            </a:pP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согласно РДС РК 5.04-24-2006.</a:t>
            </a:r>
          </a:p>
          <a:p>
            <a:pPr marL="171450" indent="-171450" algn="just">
              <a:buFontTx/>
              <a:buChar char="-"/>
            </a:pPr>
            <a:endParaRPr lang="ru-RU" sz="91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Вся продукция изготавливается на автоматической сварочной линии и сертифицирована в соответствие с требованиями РК.</a:t>
            </a:r>
          </a:p>
          <a:p>
            <a:pPr algn="just"/>
            <a:endParaRPr lang="ru-RU" sz="91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910" dirty="0">
                <a:latin typeface="Century Gothic" pitchFamily="34" charset="0"/>
              </a:rPr>
              <a:t>Металлоконструкции, в составе которых присутствует </a:t>
            </a:r>
            <a:r>
              <a:rPr lang="ru-RU" sz="910" dirty="0" smtClean="0">
                <a:latin typeface="Century Gothic" pitchFamily="34" charset="0"/>
              </a:rPr>
              <a:t>наша </a:t>
            </a:r>
            <a:r>
              <a:rPr lang="ru-RU" sz="910" dirty="0">
                <a:latin typeface="Century Gothic" pitchFamily="34" charset="0"/>
              </a:rPr>
              <a:t>балка, дают ощутимую экономическую выгоду при возведении различного типа </a:t>
            </a:r>
            <a:r>
              <a:rPr lang="ru-RU" sz="910" dirty="0" smtClean="0">
                <a:latin typeface="Century Gothic" pitchFamily="34" charset="0"/>
              </a:rPr>
              <a:t>сооружений </a:t>
            </a:r>
            <a:r>
              <a:rPr lang="ru-RU" sz="910" dirty="0">
                <a:latin typeface="Century Gothic" pitchFamily="34" charset="0"/>
              </a:rPr>
              <a:t>и зданий. Применение сварных балок в каркасных металлоконструкциях позволяет существенно облегчить элементы таких конструкций, которые имеют завышенный коэффициент запаса прочности. </a:t>
            </a:r>
            <a:r>
              <a:rPr lang="en-US" sz="910" dirty="0" smtClean="0">
                <a:latin typeface="Century Gothic" pitchFamily="34" charset="0"/>
              </a:rPr>
              <a:t> </a:t>
            </a:r>
            <a:r>
              <a:rPr lang="ru-RU" sz="910" dirty="0" smtClean="0">
                <a:latin typeface="Century Gothic" pitchFamily="34" charset="0"/>
              </a:rPr>
              <a:t>К тому же </a:t>
            </a:r>
            <a:r>
              <a:rPr lang="ru-RU" sz="91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использование двутавровой балки значительно увеличивает долю казахстанского содержания.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8170" y="1968464"/>
            <a:ext cx="2643206" cy="397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70" dirty="0">
                <a:latin typeface="Century Gothic" pitchFamily="34" charset="0"/>
              </a:rPr>
              <a:t>Изделия, системы и услуги, предлагаемые для управления оборудованием систем ОВКВ, обеспечивают</a:t>
            </a:r>
            <a:r>
              <a:rPr lang="ru-RU" sz="970" dirty="0" smtClean="0">
                <a:latin typeface="Century Gothic" pitchFamily="34" charset="0"/>
              </a:rPr>
              <a:t>:</a:t>
            </a:r>
          </a:p>
          <a:p>
            <a:pPr algn="just"/>
            <a:endParaRPr lang="ru-RU" sz="970" dirty="0">
              <a:latin typeface="Century Gothic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970" dirty="0" smtClean="0">
                <a:latin typeface="Century Gothic" pitchFamily="34" charset="0"/>
              </a:rPr>
              <a:t>Заданные </a:t>
            </a:r>
            <a:r>
              <a:rPr lang="ru-RU" sz="970" dirty="0">
                <a:latin typeface="Century Gothic" pitchFamily="34" charset="0"/>
              </a:rPr>
              <a:t>параметры микроклимата </a:t>
            </a:r>
            <a:r>
              <a:rPr lang="ru-RU" sz="970" dirty="0" smtClean="0">
                <a:latin typeface="Century Gothic" pitchFamily="34" charset="0"/>
              </a:rPr>
              <a:t>(</a:t>
            </a:r>
            <a:r>
              <a:rPr lang="ru-RU" sz="970" dirty="0">
                <a:latin typeface="Century Gothic" pitchFamily="34" charset="0"/>
              </a:rPr>
              <a:t>температура, скорость движения воздуха, влажность, содержание CO² в воздухе и т. п.), необходимые для комфорта людей, находящихся в помещении, и эффективной эксплуатации </a:t>
            </a:r>
            <a:r>
              <a:rPr lang="ru-RU" sz="970" dirty="0" smtClean="0">
                <a:latin typeface="Century Gothic" pitchFamily="34" charset="0"/>
              </a:rPr>
              <a:t>здания;</a:t>
            </a:r>
          </a:p>
          <a:p>
            <a:pPr marL="171450" indent="-171450" algn="just">
              <a:buFontTx/>
              <a:buChar char="-"/>
            </a:pPr>
            <a:r>
              <a:rPr lang="ru-RU" sz="970" dirty="0" smtClean="0">
                <a:latin typeface="Century Gothic" pitchFamily="34" charset="0"/>
              </a:rPr>
              <a:t>Минимизацию энергопотребления;</a:t>
            </a:r>
          </a:p>
          <a:p>
            <a:pPr marL="171450" indent="-171450" algn="just">
              <a:buFontTx/>
              <a:buChar char="-"/>
            </a:pPr>
            <a:r>
              <a:rPr lang="ru-RU" sz="970" dirty="0" smtClean="0">
                <a:latin typeface="Century Gothic" pitchFamily="34" charset="0"/>
              </a:rPr>
              <a:t>Снижение </a:t>
            </a:r>
            <a:r>
              <a:rPr lang="ru-RU" sz="970" dirty="0">
                <a:latin typeface="Century Gothic" pitchFamily="34" charset="0"/>
              </a:rPr>
              <a:t>прочих затрат, включая </a:t>
            </a:r>
            <a:r>
              <a:rPr lang="ru-RU" sz="970" dirty="0" smtClean="0">
                <a:latin typeface="Century Gothic" pitchFamily="34" charset="0"/>
              </a:rPr>
              <a:t>затраты на </a:t>
            </a:r>
            <a:r>
              <a:rPr lang="ru-RU" sz="970" dirty="0">
                <a:latin typeface="Century Gothic" pitchFamily="34" charset="0"/>
              </a:rPr>
              <a:t> эксплуатацию, техническое обслуживание и ремонт</a:t>
            </a:r>
          </a:p>
          <a:p>
            <a:pPr algn="just"/>
            <a:endParaRPr lang="ru-RU" sz="970" dirty="0" smtClean="0">
              <a:latin typeface="Century Gothic" pitchFamily="34" charset="0"/>
            </a:endParaRPr>
          </a:p>
          <a:p>
            <a:pPr algn="just"/>
            <a:r>
              <a:rPr lang="ru-RU" sz="970" dirty="0" smtClean="0">
                <a:latin typeface="Century Gothic" pitchFamily="34" charset="0"/>
              </a:rPr>
              <a:t>ССТ проектирует и изготавливает системы ОВКВ любой сложности.  От монтажа и изоляции систем вентиляции, изоляции трубопроводов и оборудования, включая сервисное обслуживание до поставки оборудования. </a:t>
            </a:r>
            <a:endParaRPr lang="ru-RU" sz="970" dirty="0" smtClean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676634"/>
            <a:ext cx="9144000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23455" y="191044"/>
            <a:ext cx="9486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Мощность завода ЗМТО и основные направления в производстве 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240" y="1629910"/>
            <a:ext cx="287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Металлоконструкции 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4923" y="1660687"/>
            <a:ext cx="3868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Сварная двутавровая балка</a:t>
            </a:r>
            <a:endParaRPr lang="ru-RU" sz="1400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7901" y="1629910"/>
            <a:ext cx="4163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Системы ОВКВ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48445" y="987136"/>
            <a:ext cx="0" cy="501880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55996" y="978451"/>
            <a:ext cx="0" cy="501880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fabtechqatar.com/fms/images/icon/S2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51" y="986675"/>
            <a:ext cx="647039" cy="64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and-blaster.ru/wp-content/uploads/2019/05/Metalloprokat-black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52" y="830992"/>
            <a:ext cx="1013896" cy="10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dn.onlinewebfonts.com/svg/download_390419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27" y="980467"/>
            <a:ext cx="870692" cy="6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2070</Words>
  <Application>Microsoft Office PowerPoint</Application>
  <PresentationFormat>Экран (4:3)</PresentationFormat>
  <Paragraphs>438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Century Gothic</vt:lpstr>
      <vt:lpstr>Georgia</vt:lpstr>
      <vt:lpstr>Open Sans</vt:lpstr>
      <vt:lpstr>Tahoma</vt:lpstr>
      <vt:lpstr>Times New Roman</vt:lpstr>
      <vt:lpstr>Тема Office</vt:lpstr>
      <vt:lpstr>MSPhotoEd.3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50</cp:revision>
  <dcterms:created xsi:type="dcterms:W3CDTF">2019-07-04T08:02:12Z</dcterms:created>
  <dcterms:modified xsi:type="dcterms:W3CDTF">2019-07-15T09:34:31Z</dcterms:modified>
</cp:coreProperties>
</file>