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67"/>
  </p:notesMasterIdLst>
  <p:sldIdLst>
    <p:sldId id="270" r:id="rId3"/>
    <p:sldId id="257" r:id="rId4"/>
    <p:sldId id="259" r:id="rId5"/>
    <p:sldId id="371" r:id="rId6"/>
    <p:sldId id="372" r:id="rId7"/>
    <p:sldId id="373" r:id="rId8"/>
    <p:sldId id="374" r:id="rId9"/>
    <p:sldId id="277" r:id="rId10"/>
    <p:sldId id="322" r:id="rId11"/>
    <p:sldId id="377" r:id="rId12"/>
    <p:sldId id="376" r:id="rId13"/>
    <p:sldId id="369" r:id="rId14"/>
    <p:sldId id="370" r:id="rId15"/>
    <p:sldId id="378" r:id="rId16"/>
    <p:sldId id="379" r:id="rId17"/>
    <p:sldId id="380" r:id="rId18"/>
    <p:sldId id="381" r:id="rId19"/>
    <p:sldId id="382" r:id="rId20"/>
    <p:sldId id="383" r:id="rId21"/>
    <p:sldId id="384" r:id="rId22"/>
    <p:sldId id="362" r:id="rId23"/>
    <p:sldId id="363" r:id="rId24"/>
    <p:sldId id="365" r:id="rId25"/>
    <p:sldId id="324" r:id="rId26"/>
    <p:sldId id="366" r:id="rId27"/>
    <p:sldId id="364" r:id="rId28"/>
    <p:sldId id="323" r:id="rId29"/>
    <p:sldId id="309" r:id="rId30"/>
    <p:sldId id="310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52" r:id="rId47"/>
    <p:sldId id="353" r:id="rId48"/>
    <p:sldId id="354" r:id="rId49"/>
    <p:sldId id="355" r:id="rId50"/>
    <p:sldId id="356" r:id="rId51"/>
    <p:sldId id="357" r:id="rId52"/>
    <p:sldId id="358" r:id="rId53"/>
    <p:sldId id="359" r:id="rId54"/>
    <p:sldId id="360" r:id="rId55"/>
    <p:sldId id="361" r:id="rId56"/>
    <p:sldId id="298" r:id="rId57"/>
    <p:sldId id="299" r:id="rId58"/>
    <p:sldId id="300" r:id="rId59"/>
    <p:sldId id="306" r:id="rId60"/>
    <p:sldId id="307" r:id="rId61"/>
    <p:sldId id="308" r:id="rId62"/>
    <p:sldId id="311" r:id="rId63"/>
    <p:sldId id="312" r:id="rId64"/>
    <p:sldId id="313" r:id="rId65"/>
    <p:sldId id="344" r:id="rId66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7292A2E-F333-43FB-9621-5CBBE7FDCDCB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Средний стиль 1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5" autoAdjust="0"/>
    <p:restoredTop sz="95210" autoAdjust="0"/>
  </p:normalViewPr>
  <p:slideViewPr>
    <p:cSldViewPr snapToGrid="0" showGuides="1">
      <p:cViewPr varScale="1">
        <p:scale>
          <a:sx n="88" d="100"/>
          <a:sy n="88" d="100"/>
        </p:scale>
        <p:origin x="54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-132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18830" cy="495189"/>
          </a:xfrm>
          <a:prstGeom prst="rect">
            <a:avLst/>
          </a:prstGeom>
        </p:spPr>
        <p:txBody>
          <a:bodyPr vert="horz" lIns="90782" tIns="45391" rIns="90782" bIns="4539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5" y="0"/>
            <a:ext cx="2918830" cy="495189"/>
          </a:xfrm>
          <a:prstGeom prst="rect">
            <a:avLst/>
          </a:prstGeom>
        </p:spPr>
        <p:txBody>
          <a:bodyPr vert="horz" lIns="90782" tIns="45391" rIns="90782" bIns="45391" rtlCol="0"/>
          <a:lstStyle>
            <a:lvl1pPr algn="r">
              <a:defRPr sz="1200"/>
            </a:lvl1pPr>
          </a:lstStyle>
          <a:p>
            <a:fld id="{D9A197E1-FC27-49BD-A784-D1B77D619D20}" type="datetimeFigureOut">
              <a:rPr lang="ru-RU" smtClean="0"/>
              <a:pPr/>
              <a:t>05.06.2019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82" tIns="45391" rIns="90782" bIns="4539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0782" tIns="45391" rIns="90782" bIns="45391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4302"/>
            <a:ext cx="2918830" cy="495188"/>
          </a:xfrm>
          <a:prstGeom prst="rect">
            <a:avLst/>
          </a:prstGeom>
        </p:spPr>
        <p:txBody>
          <a:bodyPr vert="horz" lIns="90782" tIns="45391" rIns="90782" bIns="4539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5" y="9374302"/>
            <a:ext cx="2918830" cy="495188"/>
          </a:xfrm>
          <a:prstGeom prst="rect">
            <a:avLst/>
          </a:prstGeom>
        </p:spPr>
        <p:txBody>
          <a:bodyPr vert="horz" lIns="90782" tIns="45391" rIns="90782" bIns="45391" rtlCol="0" anchor="b"/>
          <a:lstStyle>
            <a:lvl1pPr algn="r">
              <a:defRPr sz="1200"/>
            </a:lvl1pPr>
          </a:lstStyle>
          <a:p>
            <a:fld id="{6C55050D-DD57-45EA-B6D2-BBFC9E16D96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250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ea typeface="ＭＳ Ｐゴシック" panose="020B0600070205080204" pitchFamily="34" charset="-128"/>
            </a:endParaRPr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7601" indent="-283693"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4770" indent="-226954"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88679" indent="-226954"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2587" indent="-226954"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96495" indent="-226954" defTabSz="876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50403" indent="-226954" defTabSz="876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04311" indent="-226954" defTabSz="876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58219" indent="-226954" defTabSz="876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CB27F3-1F3C-4CFE-A4FC-5CB6DDECE25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329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5050D-DD57-45EA-B6D2-BBFC9E16D960}" type="slidenum">
              <a:rPr lang="ru-RU" smtClean="0"/>
              <a:pPr/>
              <a:t>64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496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ea typeface="ＭＳ Ｐゴシック" panose="020B0600070205080204" pitchFamily="34" charset="-128"/>
            </a:endParaRPr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7601" indent="-283693"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4770" indent="-226954"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88679" indent="-226954"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2587" indent="-226954"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96495" indent="-226954" defTabSz="876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50403" indent="-226954" defTabSz="876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04311" indent="-226954" defTabSz="876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58219" indent="-226954" defTabSz="876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CB27F3-1F3C-4CFE-A4FC-5CB6DDECE25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0517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ea typeface="ＭＳ Ｐゴシック" panose="020B0600070205080204" pitchFamily="34" charset="-128"/>
            </a:endParaRPr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7601" indent="-283693"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4770" indent="-226954"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88679" indent="-226954"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2587" indent="-226954"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96495" indent="-226954" defTabSz="876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50403" indent="-226954" defTabSz="876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04311" indent="-226954" defTabSz="876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58219" indent="-226954" defTabSz="876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CB27F3-1F3C-4CFE-A4FC-5CB6DDECE25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146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ea typeface="ＭＳ Ｐゴシック" panose="020B0600070205080204" pitchFamily="34" charset="-128"/>
            </a:endParaRPr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7601" indent="-283693"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4770" indent="-226954"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88679" indent="-226954"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2587" indent="-226954"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96495" indent="-226954" defTabSz="876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50403" indent="-226954" defTabSz="876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04311" indent="-226954" defTabSz="876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58219" indent="-226954" defTabSz="876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CB27F3-1F3C-4CFE-A4FC-5CB6DDECE25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290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>
              <a:ea typeface="ＭＳ Ｐゴシック" panose="020B0600070205080204" pitchFamily="34" charset="-128"/>
            </a:endParaRPr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37601" indent="-283693"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34770" indent="-226954"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88679" indent="-226954"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42587" indent="-226954" defTabSz="87629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96495" indent="-226954" defTabSz="876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50403" indent="-226954" defTabSz="876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04311" indent="-226954" defTabSz="876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58219" indent="-226954" defTabSz="8762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1CB27F3-1F3C-4CFE-A4FC-5CB6DDECE25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01817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5050D-DD57-45EA-B6D2-BBFC9E16D960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182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55050D-DD57-45EA-B6D2-BBFC9E16D960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5253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>
              <a:ea typeface="ＭＳ Ｐゴシック" panose="020B0600070205080204" pitchFamily="34" charset="-128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629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37601" indent="-283693" defTabSz="87629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34770" indent="-226954" defTabSz="87629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88679" indent="-226954" defTabSz="87629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42587" indent="-226954" defTabSz="87629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96495" indent="-226954" defTabSz="876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50403" indent="-226954" defTabSz="876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04311" indent="-226954" defTabSz="876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58219" indent="-226954" defTabSz="876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FFDCF5E-76F4-457B-A881-8A97CDFEEB4C}" type="slidenum">
              <a:rPr lang="ru-RU" altLang="ru-RU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43</a:t>
            </a:fld>
            <a:endParaRPr lang="ru-RU" altLang="ru-RU" sz="13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528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ru-RU">
              <a:ea typeface="ＭＳ Ｐゴシック" panose="020B0600070205080204" pitchFamily="34" charset="-128"/>
            </a:endParaRPr>
          </a:p>
          <a:p>
            <a:endParaRPr lang="en-US" altLang="ru-RU">
              <a:ea typeface="ＭＳ Ｐゴシック" panose="020B0600070205080204" pitchFamily="34" charset="-128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629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37601" indent="-283693" defTabSz="87629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34770" indent="-226954" defTabSz="87629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588679" indent="-226954" defTabSz="87629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42587" indent="-226954" defTabSz="87629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496495" indent="-226954" defTabSz="876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50403" indent="-226954" defTabSz="876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04311" indent="-226954" defTabSz="876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58219" indent="-226954" defTabSz="87629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1052559-0BE8-4C9C-82FF-780439131E5A}" type="slidenum">
              <a:rPr lang="ru-RU" altLang="ru-RU" sz="1300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50</a:t>
            </a:fld>
            <a:endParaRPr lang="ru-RU" altLang="ru-RU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316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AC53C-6E04-469D-ACFF-66D3DAD26DC8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299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BCAD-D567-4709-8344-A36D5081A1C9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55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5879" y="365125"/>
            <a:ext cx="2627924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00107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F227-9980-466A-824C-EFEA243145C4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062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AC53C-6E04-469D-ACFF-66D3DAD26DC8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172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97FF-4A5C-40BB-9293-5C46F2316705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84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ECF4-6749-417F-844D-254FC7D76992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2414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20EF-D1CE-4116-A155-A59EEBC3FD84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8036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277A-AE20-4779-93E3-53A720755E1B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7462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F27E2-7310-48AC-96D6-E3841F5EA99C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46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0563-8002-4FD5-A1E9-8E289DC86C3B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072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35BFF-735E-4C6A-BF38-9DC6BE13569F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3234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997FF-4A5C-40BB-9293-5C46F2316705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444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FBA0C-730C-4DC3-98C9-51EC908F424C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9555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4BCAD-D567-4709-8344-A36D5081A1C9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2977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DF227-9980-466A-824C-EFEA243145C4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053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339" y="170974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2339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01ECF4-6749-417F-844D-254FC7D76992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931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3" y="1825625"/>
            <a:ext cx="5164015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89785" y="1825625"/>
            <a:ext cx="5164016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E20EF-D1CE-4116-A155-A59EEBC3FD84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283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55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153" y="1681163"/>
            <a:ext cx="515815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40153" y="2505075"/>
            <a:ext cx="5158155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4" y="1681163"/>
            <a:ext cx="518355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4" y="2505075"/>
            <a:ext cx="5183553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277A-AE20-4779-93E3-53A720755E1B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342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F27E2-7310-48AC-96D6-E3841F5EA99C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63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B0563-8002-4FD5-A1E9-8E289DC86C3B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794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53" y="457200"/>
            <a:ext cx="39311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558" y="987430"/>
            <a:ext cx="617219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153" y="2057400"/>
            <a:ext cx="39311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35BFF-735E-4C6A-BF38-9DC6BE13569F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1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53" y="457200"/>
            <a:ext cx="393113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558" y="987430"/>
            <a:ext cx="6172199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40153" y="2057400"/>
            <a:ext cx="393113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4FBA0C-730C-4DC3-98C9-51EC908F424C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3928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193B5D-E4DF-4315-BC03-2FEB598CD8FF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6F72E-6DC0-4C1E-A259-67B7DD03AC5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788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A092D-49C6-4F9A-A37F-9A1CDD99CAD0}" type="datetime1">
              <a:rPr lang="ru-RU" smtClean="0"/>
              <a:pPr/>
              <a:t>05.06.2019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23757-7B9C-4C26-93EC-F38FC7BEDF4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55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jpeg"/><Relationship Id="rId5" Type="http://schemas.openxmlformats.org/officeDocument/2006/relationships/image" Target="../media/image58.jp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72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1.jp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jpeg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8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g"/><Relationship Id="rId4" Type="http://schemas.openxmlformats.org/officeDocument/2006/relationships/image" Target="../media/image8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2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jp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38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microsoft.com/office/2007/relationships/hdphoto" Target="../media/hdphoto1.wdp"/><Relationship Id="rId21" Type="http://schemas.openxmlformats.org/officeDocument/2006/relationships/image" Target="../media/image33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9.emf"/><Relationship Id="rId2" Type="http://schemas.openxmlformats.org/officeDocument/2006/relationships/image" Target="../media/image15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emf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jpeg"/><Relationship Id="rId4" Type="http://schemas.openxmlformats.org/officeDocument/2006/relationships/image" Target="../media/image16.emf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278" y="5479089"/>
            <a:ext cx="2098726" cy="722895"/>
          </a:xfrm>
          <a:prstGeom prst="rect">
            <a:avLst/>
          </a:prstGeom>
          <a:noFill/>
          <a:effectLst>
            <a:glow rad="381000">
              <a:schemeClr val="bg1">
                <a:lumMod val="95000"/>
                <a:alpha val="98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6394685" y="614645"/>
            <a:ext cx="50205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Franklin Gothic Heavy" panose="020B0903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ПРОЕКТИРОВАНИЕ</a:t>
            </a:r>
            <a:endParaRPr lang="en-US" sz="4000" b="1" dirty="0" smtClean="0">
              <a:solidFill>
                <a:srgbClr val="002060"/>
              </a:solidFill>
              <a:latin typeface="Franklin Gothic Heavy" panose="020B0903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ru-RU" sz="4000" b="1" dirty="0" smtClean="0">
                <a:solidFill>
                  <a:srgbClr val="C00000"/>
                </a:solidFill>
                <a:latin typeface="Franklin Gothic Heavy" panose="020B0903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ПРОИЗВОДСТВО</a:t>
            </a:r>
          </a:p>
          <a:p>
            <a:r>
              <a:rPr lang="ru-RU" sz="4000" b="1" dirty="0" smtClean="0">
                <a:solidFill>
                  <a:srgbClr val="002060"/>
                </a:solidFill>
                <a:latin typeface="Franklin Gothic Heavy" panose="020B0903020102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</a:t>
            </a:r>
            <a:endParaRPr lang="en-US" sz="4000" b="1" dirty="0">
              <a:solidFill>
                <a:srgbClr val="002060"/>
              </a:solidFill>
              <a:latin typeface="Franklin Gothic Heavy" panose="020B0903020102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028060" y="697538"/>
            <a:ext cx="5387163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028060" y="2460034"/>
            <a:ext cx="5387163" cy="1338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6408262" y="475540"/>
            <a:ext cx="9144" cy="2217201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11153034" y="553381"/>
            <a:ext cx="16077" cy="2217201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6180716" y="481302"/>
            <a:ext cx="73152" cy="1441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1244076" y="2542822"/>
            <a:ext cx="73152" cy="14415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3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2" t="8704" r="3548"/>
          <a:stretch/>
        </p:blipFill>
        <p:spPr>
          <a:xfrm>
            <a:off x="5182847" y="596900"/>
            <a:ext cx="7010400" cy="6261100"/>
          </a:xfrm>
          <a:prstGeom prst="rect">
            <a:avLst/>
          </a:prstGeom>
        </p:spPr>
      </p:pic>
      <p:sp>
        <p:nvSpPr>
          <p:cNvPr id="14" name="Полилиния 13"/>
          <p:cNvSpPr/>
          <p:nvPr/>
        </p:nvSpPr>
        <p:spPr>
          <a:xfrm>
            <a:off x="4049486" y="313871"/>
            <a:ext cx="4343400" cy="6335486"/>
          </a:xfrm>
          <a:custGeom>
            <a:avLst/>
            <a:gdLst>
              <a:gd name="connsiteX0" fmla="*/ 1077685 w 4343400"/>
              <a:gd name="connsiteY0" fmla="*/ 43543 h 6335486"/>
              <a:gd name="connsiteX1" fmla="*/ 2460171 w 4343400"/>
              <a:gd name="connsiteY1" fmla="*/ 511629 h 6335486"/>
              <a:gd name="connsiteX2" fmla="*/ 2830285 w 4343400"/>
              <a:gd name="connsiteY2" fmla="*/ 1099458 h 6335486"/>
              <a:gd name="connsiteX3" fmla="*/ 3505200 w 4343400"/>
              <a:gd name="connsiteY3" fmla="*/ 1306286 h 6335486"/>
              <a:gd name="connsiteX4" fmla="*/ 3907971 w 4343400"/>
              <a:gd name="connsiteY4" fmla="*/ 1665515 h 6335486"/>
              <a:gd name="connsiteX5" fmla="*/ 4180114 w 4343400"/>
              <a:gd name="connsiteY5" fmla="*/ 1926772 h 6335486"/>
              <a:gd name="connsiteX6" fmla="*/ 4158343 w 4343400"/>
              <a:gd name="connsiteY6" fmla="*/ 2133600 h 6335486"/>
              <a:gd name="connsiteX7" fmla="*/ 4343400 w 4343400"/>
              <a:gd name="connsiteY7" fmla="*/ 2351315 h 6335486"/>
              <a:gd name="connsiteX8" fmla="*/ 4114800 w 4343400"/>
              <a:gd name="connsiteY8" fmla="*/ 2754086 h 6335486"/>
              <a:gd name="connsiteX9" fmla="*/ 4103914 w 4343400"/>
              <a:gd name="connsiteY9" fmla="*/ 3233058 h 6335486"/>
              <a:gd name="connsiteX10" fmla="*/ 3429000 w 4343400"/>
              <a:gd name="connsiteY10" fmla="*/ 3309258 h 6335486"/>
              <a:gd name="connsiteX11" fmla="*/ 3418114 w 4343400"/>
              <a:gd name="connsiteY11" fmla="*/ 3886200 h 6335486"/>
              <a:gd name="connsiteX12" fmla="*/ 2993571 w 4343400"/>
              <a:gd name="connsiteY12" fmla="*/ 4376058 h 6335486"/>
              <a:gd name="connsiteX13" fmla="*/ 2492828 w 4343400"/>
              <a:gd name="connsiteY13" fmla="*/ 4702629 h 6335486"/>
              <a:gd name="connsiteX14" fmla="*/ 2569028 w 4343400"/>
              <a:gd name="connsiteY14" fmla="*/ 4811486 h 6335486"/>
              <a:gd name="connsiteX15" fmla="*/ 2841171 w 4343400"/>
              <a:gd name="connsiteY15" fmla="*/ 5040086 h 6335486"/>
              <a:gd name="connsiteX16" fmla="*/ 2710543 w 4343400"/>
              <a:gd name="connsiteY16" fmla="*/ 5540829 h 6335486"/>
              <a:gd name="connsiteX17" fmla="*/ 2340428 w 4343400"/>
              <a:gd name="connsiteY17" fmla="*/ 6335486 h 6335486"/>
              <a:gd name="connsiteX18" fmla="*/ 21771 w 4343400"/>
              <a:gd name="connsiteY18" fmla="*/ 6335486 h 6335486"/>
              <a:gd name="connsiteX19" fmla="*/ 0 w 4343400"/>
              <a:gd name="connsiteY19" fmla="*/ 0 h 6335486"/>
              <a:gd name="connsiteX20" fmla="*/ 1077685 w 4343400"/>
              <a:gd name="connsiteY20" fmla="*/ 43543 h 633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343400" h="6335486">
                <a:moveTo>
                  <a:pt x="1077685" y="43543"/>
                </a:moveTo>
                <a:lnTo>
                  <a:pt x="2460171" y="511629"/>
                </a:lnTo>
                <a:lnTo>
                  <a:pt x="2830285" y="1099458"/>
                </a:lnTo>
                <a:lnTo>
                  <a:pt x="3505200" y="1306286"/>
                </a:lnTo>
                <a:lnTo>
                  <a:pt x="3907971" y="1665515"/>
                </a:lnTo>
                <a:lnTo>
                  <a:pt x="4180114" y="1926772"/>
                </a:lnTo>
                <a:lnTo>
                  <a:pt x="4158343" y="2133600"/>
                </a:lnTo>
                <a:lnTo>
                  <a:pt x="4343400" y="2351315"/>
                </a:lnTo>
                <a:lnTo>
                  <a:pt x="4114800" y="2754086"/>
                </a:lnTo>
                <a:lnTo>
                  <a:pt x="4103914" y="3233058"/>
                </a:lnTo>
                <a:lnTo>
                  <a:pt x="3429000" y="3309258"/>
                </a:lnTo>
                <a:lnTo>
                  <a:pt x="3418114" y="3886200"/>
                </a:lnTo>
                <a:lnTo>
                  <a:pt x="2993571" y="4376058"/>
                </a:lnTo>
                <a:lnTo>
                  <a:pt x="2492828" y="4702629"/>
                </a:lnTo>
                <a:cubicBezTo>
                  <a:pt x="2552696" y="4798418"/>
                  <a:pt x="2523051" y="4765509"/>
                  <a:pt x="2569028" y="4811486"/>
                </a:cubicBezTo>
                <a:lnTo>
                  <a:pt x="2841171" y="5040086"/>
                </a:lnTo>
                <a:lnTo>
                  <a:pt x="2710543" y="5540829"/>
                </a:lnTo>
                <a:lnTo>
                  <a:pt x="2340428" y="6335486"/>
                </a:lnTo>
                <a:lnTo>
                  <a:pt x="21771" y="6335486"/>
                </a:lnTo>
                <a:lnTo>
                  <a:pt x="0" y="0"/>
                </a:lnTo>
                <a:lnTo>
                  <a:pt x="1077685" y="435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7112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388608"/>
            <a:ext cx="12192000" cy="4693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3951404" y="5363228"/>
            <a:ext cx="4111941" cy="149933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innerShdw>
              <a:schemeClr val="bg1">
                <a:lumMod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91886" y="313871"/>
            <a:ext cx="4648895" cy="6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РЕАЛИЗУЕМЫЕ ПРОЕКТЫ </a:t>
            </a:r>
            <a:endParaRPr lang="ru-RU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4686300" y="591197"/>
            <a:ext cx="7505700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692" y="6012395"/>
            <a:ext cx="1811363" cy="62391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391886" y="728974"/>
            <a:ext cx="11408228" cy="559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/>
            </a:pPr>
            <a:r>
              <a:rPr lang="ru-RU" sz="1200" dirty="0" smtClean="0">
                <a:solidFill>
                  <a:srgbClr val="002060"/>
                </a:solidFill>
              </a:rPr>
              <a:t>«Строительство </a:t>
            </a:r>
            <a:r>
              <a:rPr lang="ru-RU" sz="1200" dirty="0">
                <a:solidFill>
                  <a:srgbClr val="002060"/>
                </a:solidFill>
              </a:rPr>
              <a:t>канализационных сетей и очистных сооружений в селе </a:t>
            </a:r>
            <a:r>
              <a:rPr lang="ru-RU" sz="1200" dirty="0" err="1">
                <a:solidFill>
                  <a:srgbClr val="002060"/>
                </a:solidFill>
              </a:rPr>
              <a:t>Новоишимское</a:t>
            </a:r>
            <a:r>
              <a:rPr lang="ru-RU" sz="1200" dirty="0">
                <a:solidFill>
                  <a:srgbClr val="002060"/>
                </a:solidFill>
              </a:rPr>
              <a:t>, </a:t>
            </a:r>
            <a:endParaRPr lang="ru-RU" sz="1200" dirty="0" smtClean="0">
              <a:solidFill>
                <a:srgbClr val="002060"/>
              </a:solidFill>
            </a:endParaRPr>
          </a:p>
          <a:p>
            <a:r>
              <a:rPr lang="ru-RU" sz="1200" dirty="0" smtClean="0">
                <a:solidFill>
                  <a:srgbClr val="002060"/>
                </a:solidFill>
              </a:rPr>
              <a:t>района имени </a:t>
            </a:r>
            <a:r>
              <a:rPr lang="ru-RU" sz="1200" dirty="0" err="1">
                <a:solidFill>
                  <a:srgbClr val="002060"/>
                </a:solidFill>
              </a:rPr>
              <a:t>Габита</a:t>
            </a:r>
            <a:r>
              <a:rPr lang="ru-RU" sz="1200" dirty="0">
                <a:solidFill>
                  <a:srgbClr val="002060"/>
                </a:solidFill>
              </a:rPr>
              <a:t> Мусрепова Северо-Казахстанской области</a:t>
            </a:r>
            <a:r>
              <a:rPr lang="ru-RU" sz="1200" dirty="0" smtClean="0">
                <a:solidFill>
                  <a:srgbClr val="002060"/>
                </a:solidFill>
              </a:rPr>
              <a:t>». </a:t>
            </a:r>
            <a:r>
              <a:rPr lang="ru-RU" sz="1200" b="1" dirty="0" smtClean="0">
                <a:solidFill>
                  <a:srgbClr val="002060"/>
                </a:solidFill>
              </a:rPr>
              <a:t>(</a:t>
            </a:r>
            <a:r>
              <a:rPr lang="ru-RU" sz="1200" b="1" dirty="0" err="1">
                <a:solidFill>
                  <a:srgbClr val="002060"/>
                </a:solidFill>
              </a:rPr>
              <a:t>с.Новоишимское</a:t>
            </a:r>
            <a:r>
              <a:rPr lang="ru-RU" sz="12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(Заказчик: КГУ «Отдел ЖКХ, пассажирского транспорта и автомобильных дорог </a:t>
            </a:r>
          </a:p>
          <a:p>
            <a:r>
              <a:rPr lang="ru-RU" sz="1200" b="1" i="1" dirty="0" err="1" smtClean="0">
                <a:solidFill>
                  <a:schemeClr val="accent2">
                    <a:lumMod val="75000"/>
                  </a:schemeClr>
                </a:solidFill>
              </a:rPr>
              <a:t>акимата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 имени </a:t>
            </a:r>
            <a:r>
              <a:rPr lang="ru-RU" sz="1200" b="1" i="1" dirty="0" err="1" smtClean="0">
                <a:solidFill>
                  <a:schemeClr val="accent2">
                    <a:lumMod val="75000"/>
                  </a:schemeClr>
                </a:solidFill>
              </a:rPr>
              <a:t>Габита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 Мусрепова Северо-Казахстанской области»)</a:t>
            </a:r>
          </a:p>
          <a:p>
            <a:endParaRPr lang="ru-RU" sz="300" dirty="0">
              <a:solidFill>
                <a:srgbClr val="C00000"/>
              </a:solidFill>
            </a:endParaRPr>
          </a:p>
          <a:p>
            <a:r>
              <a:rPr lang="ru-RU" sz="1200" dirty="0" smtClean="0">
                <a:solidFill>
                  <a:srgbClr val="002060"/>
                </a:solidFill>
              </a:rPr>
              <a:t>2. «Строительство </a:t>
            </a:r>
            <a:r>
              <a:rPr lang="ru-RU" sz="1200" dirty="0">
                <a:solidFill>
                  <a:srgbClr val="002060"/>
                </a:solidFill>
              </a:rPr>
              <a:t>паромного комплекса в порту </a:t>
            </a:r>
            <a:r>
              <a:rPr lang="ru-RU" sz="1200" dirty="0" err="1">
                <a:solidFill>
                  <a:srgbClr val="002060"/>
                </a:solidFill>
              </a:rPr>
              <a:t>Курык</a:t>
            </a:r>
            <a:r>
              <a:rPr lang="ru-RU" sz="1200" dirty="0">
                <a:solidFill>
                  <a:srgbClr val="002060"/>
                </a:solidFill>
              </a:rPr>
              <a:t> и эксплуатация универсальных паромов». (</a:t>
            </a:r>
            <a:r>
              <a:rPr lang="ru-RU" sz="1200" b="1" dirty="0" err="1">
                <a:solidFill>
                  <a:srgbClr val="002060"/>
                </a:solidFill>
              </a:rPr>
              <a:t>п.Курык</a:t>
            </a:r>
            <a:r>
              <a:rPr lang="ru-RU" sz="1200" b="1" dirty="0">
                <a:solidFill>
                  <a:srgbClr val="002060"/>
                </a:solidFill>
              </a:rPr>
              <a:t>)</a:t>
            </a:r>
            <a:endParaRPr lang="ru-RU" sz="1200" dirty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</a:pP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(Заказчик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АО «</a:t>
            </a:r>
            <a:r>
              <a:rPr lang="ru-RU" sz="1200" b="1" i="1" dirty="0" err="1">
                <a:solidFill>
                  <a:schemeClr val="accent2">
                    <a:lumMod val="75000"/>
                  </a:schemeClr>
                </a:solidFill>
              </a:rPr>
              <a:t>НК«Қазaқстан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 Темир </a:t>
            </a:r>
            <a:r>
              <a:rPr lang="ru-RU" sz="1200" b="1" i="1" dirty="0" err="1">
                <a:solidFill>
                  <a:schemeClr val="accent2">
                    <a:lumMod val="75000"/>
                  </a:schemeClr>
                </a:solidFill>
              </a:rPr>
              <a:t>Жолы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», 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ТОО 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«Концерн </a:t>
            </a:r>
            <a:r>
              <a:rPr lang="ru-RU" sz="1200" b="1" i="1" dirty="0" err="1">
                <a:solidFill>
                  <a:schemeClr val="accent2">
                    <a:lumMod val="75000"/>
                  </a:schemeClr>
                </a:solidFill>
              </a:rPr>
              <a:t>Найза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 Курылыс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»)</a:t>
            </a:r>
          </a:p>
          <a:p>
            <a:endParaRPr lang="ru-RU" sz="300" dirty="0">
              <a:solidFill>
                <a:srgbClr val="C00000"/>
              </a:solidFill>
            </a:endParaRPr>
          </a:p>
          <a:p>
            <a:r>
              <a:rPr lang="ru-RU" sz="1200" dirty="0" smtClean="0">
                <a:solidFill>
                  <a:srgbClr val="002060"/>
                </a:solidFill>
              </a:rPr>
              <a:t>3. «Реконструкция </a:t>
            </a:r>
            <a:r>
              <a:rPr lang="ru-RU" sz="1200" dirty="0">
                <a:solidFill>
                  <a:srgbClr val="002060"/>
                </a:solidFill>
              </a:rPr>
              <a:t>сетей водоснабжения </a:t>
            </a:r>
            <a:r>
              <a:rPr lang="ru-RU" sz="1200" dirty="0" err="1">
                <a:solidFill>
                  <a:srgbClr val="002060"/>
                </a:solidFill>
              </a:rPr>
              <a:t>с.Ахмирова</a:t>
            </a:r>
            <a:r>
              <a:rPr lang="ru-RU" sz="1200" dirty="0">
                <a:solidFill>
                  <a:srgbClr val="002060"/>
                </a:solidFill>
              </a:rPr>
              <a:t>, </a:t>
            </a:r>
            <a:r>
              <a:rPr lang="ru-RU" sz="1200" dirty="0" err="1">
                <a:solidFill>
                  <a:srgbClr val="002060"/>
                </a:solidFill>
              </a:rPr>
              <a:t>г.Усть-Каменогорска</a:t>
            </a:r>
            <a:r>
              <a:rPr lang="ru-RU" sz="1200" dirty="0">
                <a:solidFill>
                  <a:srgbClr val="002060"/>
                </a:solidFill>
              </a:rPr>
              <a:t>, ВКО (2 очередь)». (</a:t>
            </a:r>
            <a:r>
              <a:rPr lang="ru-RU" sz="1200" b="1" dirty="0" err="1">
                <a:solidFill>
                  <a:srgbClr val="002060"/>
                </a:solidFill>
              </a:rPr>
              <a:t>с.Ахмирово</a:t>
            </a:r>
            <a:r>
              <a:rPr lang="ru-RU" sz="1200" b="1" dirty="0">
                <a:solidFill>
                  <a:srgbClr val="002060"/>
                </a:solidFill>
              </a:rPr>
              <a:t>)</a:t>
            </a:r>
            <a:endParaRPr lang="ru-RU" sz="1200" dirty="0">
              <a:solidFill>
                <a:srgbClr val="002060"/>
              </a:solidFill>
            </a:endParaRPr>
          </a:p>
          <a:p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(Заказчик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ГУ «Отдел ЖКХ, пассажирского транспорта и автомобильных дорог города  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Усть-Каменогорска»)</a:t>
            </a:r>
          </a:p>
          <a:p>
            <a:endParaRPr lang="ru-RU" sz="300" dirty="0">
              <a:solidFill>
                <a:srgbClr val="C00000"/>
              </a:solidFill>
            </a:endParaRPr>
          </a:p>
          <a:p>
            <a:r>
              <a:rPr lang="ru-RU" sz="1200" dirty="0" smtClean="0">
                <a:solidFill>
                  <a:srgbClr val="002060"/>
                </a:solidFill>
              </a:rPr>
              <a:t>4. «Реконструкция </a:t>
            </a:r>
            <a:r>
              <a:rPr lang="ru-RU" sz="1200" dirty="0">
                <a:solidFill>
                  <a:srgbClr val="002060"/>
                </a:solidFill>
              </a:rPr>
              <a:t>канализационных сетей, канализационных очистных сооружений, </a:t>
            </a:r>
            <a:endParaRPr lang="ru-RU" sz="1200" dirty="0" smtClean="0">
              <a:solidFill>
                <a:srgbClr val="002060"/>
              </a:solidFill>
            </a:endParaRPr>
          </a:p>
          <a:p>
            <a:r>
              <a:rPr lang="ru-RU" sz="1200" dirty="0" smtClean="0">
                <a:solidFill>
                  <a:srgbClr val="002060"/>
                </a:solidFill>
              </a:rPr>
              <a:t>канализационных </a:t>
            </a:r>
            <a:r>
              <a:rPr lang="ru-RU" sz="1200" dirty="0">
                <a:solidFill>
                  <a:srgbClr val="002060"/>
                </a:solidFill>
              </a:rPr>
              <a:t>насосных станций КНС-1, КНС-2, КНС-3 в </a:t>
            </a:r>
            <a:r>
              <a:rPr lang="ru-RU" sz="1200" dirty="0" err="1">
                <a:solidFill>
                  <a:srgbClr val="002060"/>
                </a:solidFill>
              </a:rPr>
              <a:t>г.Абай</a:t>
            </a:r>
            <a:r>
              <a:rPr lang="ru-RU" sz="1200" dirty="0">
                <a:solidFill>
                  <a:srgbClr val="002060"/>
                </a:solidFill>
              </a:rPr>
              <a:t> и </a:t>
            </a:r>
            <a:r>
              <a:rPr lang="ru-RU" sz="1200" dirty="0" err="1">
                <a:solidFill>
                  <a:srgbClr val="002060"/>
                </a:solidFill>
              </a:rPr>
              <a:t>п.Карабас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Абайского</a:t>
            </a:r>
            <a:r>
              <a:rPr lang="ru-RU" sz="1200" dirty="0">
                <a:solidFill>
                  <a:srgbClr val="002060"/>
                </a:solidFill>
              </a:rPr>
              <a:t> района». </a:t>
            </a:r>
            <a:r>
              <a:rPr lang="ru-RU" sz="1200" b="1" dirty="0">
                <a:solidFill>
                  <a:srgbClr val="002060"/>
                </a:solidFill>
              </a:rPr>
              <a:t>(</a:t>
            </a:r>
            <a:r>
              <a:rPr lang="ru-RU" sz="1200" b="1" dirty="0" err="1">
                <a:solidFill>
                  <a:srgbClr val="002060"/>
                </a:solidFill>
              </a:rPr>
              <a:t>г.Абай</a:t>
            </a:r>
            <a:r>
              <a:rPr lang="ru-RU" sz="1200" b="1" dirty="0">
                <a:solidFill>
                  <a:srgbClr val="002060"/>
                </a:solidFill>
              </a:rPr>
              <a:t> и </a:t>
            </a:r>
            <a:r>
              <a:rPr lang="ru-RU" sz="1200" b="1" dirty="0" err="1">
                <a:solidFill>
                  <a:srgbClr val="002060"/>
                </a:solidFill>
              </a:rPr>
              <a:t>п.Карабас</a:t>
            </a:r>
            <a:r>
              <a:rPr lang="ru-RU" sz="1200" b="1" dirty="0">
                <a:solidFill>
                  <a:srgbClr val="002060"/>
                </a:solidFill>
              </a:rPr>
              <a:t>)</a:t>
            </a:r>
            <a:endParaRPr lang="ru-RU" sz="1200" dirty="0">
              <a:solidFill>
                <a:srgbClr val="002060"/>
              </a:solidFill>
            </a:endParaRPr>
          </a:p>
          <a:p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(Заказчик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ГУ «Отдел строительства </a:t>
            </a:r>
            <a:r>
              <a:rPr lang="ru-RU" sz="1200" b="1" i="1" dirty="0" err="1">
                <a:solidFill>
                  <a:schemeClr val="accent2">
                    <a:lumMod val="75000"/>
                  </a:schemeClr>
                </a:solidFill>
              </a:rPr>
              <a:t>Абайского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 района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»)</a:t>
            </a:r>
          </a:p>
          <a:p>
            <a:endParaRPr lang="ru-RU" sz="300" dirty="0">
              <a:solidFill>
                <a:srgbClr val="C00000"/>
              </a:solidFill>
            </a:endParaRPr>
          </a:p>
          <a:p>
            <a:r>
              <a:rPr lang="ru-RU" sz="1200" dirty="0" smtClean="0">
                <a:solidFill>
                  <a:srgbClr val="002060"/>
                </a:solidFill>
              </a:rPr>
              <a:t>5. «Развитие </a:t>
            </a:r>
            <a:r>
              <a:rPr lang="ru-RU" sz="1200" dirty="0">
                <a:solidFill>
                  <a:srgbClr val="002060"/>
                </a:solidFill>
              </a:rPr>
              <a:t>железнодорожного узла станции Астана, включая строительство вокзального комплекса». </a:t>
            </a:r>
            <a:r>
              <a:rPr lang="ru-RU" sz="1200" b="1" dirty="0">
                <a:solidFill>
                  <a:srgbClr val="002060"/>
                </a:solidFill>
              </a:rPr>
              <a:t>(</a:t>
            </a:r>
            <a:r>
              <a:rPr lang="ru-RU" sz="1200" b="1" dirty="0" err="1">
                <a:solidFill>
                  <a:srgbClr val="002060"/>
                </a:solidFill>
              </a:rPr>
              <a:t>г.Астана</a:t>
            </a:r>
            <a:r>
              <a:rPr lang="ru-RU" sz="12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(Заказчик: ТОО «</a:t>
            </a:r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</a:rPr>
              <a:t>Integra Construction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»)</a:t>
            </a:r>
          </a:p>
          <a:p>
            <a:endParaRPr lang="ru-RU" sz="300" dirty="0">
              <a:solidFill>
                <a:srgbClr val="C00000"/>
              </a:solidFill>
            </a:endParaRPr>
          </a:p>
          <a:p>
            <a:r>
              <a:rPr lang="ru-RU" sz="1200" dirty="0" smtClean="0">
                <a:solidFill>
                  <a:srgbClr val="002060"/>
                </a:solidFill>
              </a:rPr>
              <a:t>6. «Установка </a:t>
            </a:r>
            <a:r>
              <a:rPr lang="ru-RU" sz="1200" dirty="0">
                <a:solidFill>
                  <a:srgbClr val="002060"/>
                </a:solidFill>
              </a:rPr>
              <a:t>систем технических средств безопасности на ПС-500 </a:t>
            </a:r>
            <a:r>
              <a:rPr lang="ru-RU" sz="1200" dirty="0" err="1">
                <a:solidFill>
                  <a:srgbClr val="002060"/>
                </a:solidFill>
              </a:rPr>
              <a:t>кВ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  <a:r>
              <a:rPr lang="ru-RU" sz="1200" dirty="0" err="1">
                <a:solidFill>
                  <a:srgbClr val="002060"/>
                </a:solidFill>
              </a:rPr>
              <a:t>Житикара</a:t>
            </a:r>
            <a:r>
              <a:rPr lang="ru-RU" sz="1200" dirty="0">
                <a:solidFill>
                  <a:srgbClr val="002060"/>
                </a:solidFill>
              </a:rPr>
              <a:t>»</a:t>
            </a:r>
            <a:r>
              <a:rPr lang="ru-RU" sz="1200" b="1" dirty="0">
                <a:solidFill>
                  <a:srgbClr val="002060"/>
                </a:solidFill>
              </a:rPr>
              <a:t> (</a:t>
            </a:r>
            <a:r>
              <a:rPr lang="ru-RU" sz="1200" b="1" dirty="0" err="1">
                <a:solidFill>
                  <a:srgbClr val="002060"/>
                </a:solidFill>
              </a:rPr>
              <a:t>г.Костанай</a:t>
            </a:r>
            <a:r>
              <a:rPr lang="ru-RU" sz="12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(Заказчик: АО 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«Казахстанская </a:t>
            </a:r>
            <a:r>
              <a:rPr lang="ru-RU" sz="1200" b="1" i="1" dirty="0" err="1">
                <a:solidFill>
                  <a:schemeClr val="accent2">
                    <a:lumMod val="75000"/>
                  </a:schemeClr>
                </a:solidFill>
              </a:rPr>
              <a:t>кКомпания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 по управлению электрическими сетями </a:t>
            </a:r>
            <a:endParaRPr lang="ru-RU" sz="12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sz="1200" b="1" i="1" dirty="0" err="1">
                <a:solidFill>
                  <a:schemeClr val="accent2">
                    <a:lumMod val="75000"/>
                  </a:schemeClr>
                </a:solidFill>
              </a:rPr>
              <a:t>Kazakhstan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200" b="1" i="1" dirty="0" err="1">
                <a:solidFill>
                  <a:schemeClr val="accent2">
                    <a:lumMod val="75000"/>
                  </a:schemeClr>
                </a:solidFill>
              </a:rPr>
              <a:t>Electricity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200" b="1" i="1" dirty="0" err="1">
                <a:solidFill>
                  <a:schemeClr val="accent2">
                    <a:lumMod val="75000"/>
                  </a:schemeClr>
                </a:solidFill>
              </a:rPr>
              <a:t>Grid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200" b="1" i="1" dirty="0" err="1">
                <a:solidFill>
                  <a:schemeClr val="accent2">
                    <a:lumMod val="75000"/>
                  </a:schemeClr>
                </a:solidFill>
              </a:rPr>
              <a:t>Operating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200" b="1" i="1" dirty="0" err="1">
                <a:solidFill>
                  <a:schemeClr val="accent2">
                    <a:lumMod val="75000"/>
                  </a:schemeClr>
                </a:solidFill>
              </a:rPr>
              <a:t>Company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) 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KEGOC)</a:t>
            </a:r>
          </a:p>
          <a:p>
            <a:endParaRPr lang="ru-RU" sz="300" dirty="0">
              <a:solidFill>
                <a:srgbClr val="C00000"/>
              </a:solidFill>
            </a:endParaRPr>
          </a:p>
          <a:p>
            <a:r>
              <a:rPr lang="ru-RU" sz="1200" dirty="0" smtClean="0">
                <a:solidFill>
                  <a:srgbClr val="002060"/>
                </a:solidFill>
              </a:rPr>
              <a:t>7. «Канализационные </a:t>
            </a:r>
            <a:r>
              <a:rPr lang="ru-RU" sz="1200" dirty="0">
                <a:solidFill>
                  <a:srgbClr val="002060"/>
                </a:solidFill>
              </a:rPr>
              <a:t>очистные сооружения для левобережной части в </a:t>
            </a:r>
            <a:r>
              <a:rPr lang="ru-RU" sz="1200" dirty="0" err="1">
                <a:solidFill>
                  <a:srgbClr val="002060"/>
                </a:solidFill>
              </a:rPr>
              <a:t>г.Атырау</a:t>
            </a:r>
            <a:r>
              <a:rPr lang="ru-RU" sz="1200" dirty="0">
                <a:solidFill>
                  <a:srgbClr val="002060"/>
                </a:solidFill>
              </a:rPr>
              <a:t>». </a:t>
            </a:r>
            <a:r>
              <a:rPr lang="ru-RU" sz="1200" b="1" dirty="0">
                <a:solidFill>
                  <a:srgbClr val="002060"/>
                </a:solidFill>
              </a:rPr>
              <a:t>(</a:t>
            </a:r>
            <a:r>
              <a:rPr lang="ru-RU" sz="1200" b="1" dirty="0" err="1">
                <a:solidFill>
                  <a:srgbClr val="002060"/>
                </a:solidFill>
              </a:rPr>
              <a:t>г.Атырау</a:t>
            </a:r>
            <a:r>
              <a:rPr lang="ru-RU" sz="12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(Заказчик: 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АО «Павлодарский речной порт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»)</a:t>
            </a:r>
          </a:p>
          <a:p>
            <a:endParaRPr lang="ru-RU" sz="300" b="1" dirty="0" smtClean="0">
              <a:solidFill>
                <a:srgbClr val="C00000"/>
              </a:solidFill>
            </a:endParaRPr>
          </a:p>
          <a:p>
            <a:r>
              <a:rPr lang="ru-RU" sz="1200" dirty="0" smtClean="0">
                <a:solidFill>
                  <a:srgbClr val="002060"/>
                </a:solidFill>
              </a:rPr>
              <a:t>8. «Модернизация </a:t>
            </a:r>
            <a:r>
              <a:rPr lang="ru-RU" sz="1200" dirty="0">
                <a:solidFill>
                  <a:srgbClr val="002060"/>
                </a:solidFill>
              </a:rPr>
              <a:t>основных, резервных защит и автоматики Л-110-С-1,2 первый этап» </a:t>
            </a:r>
            <a:r>
              <a:rPr lang="ru-RU" sz="1200" b="1" dirty="0">
                <a:solidFill>
                  <a:srgbClr val="002060"/>
                </a:solidFill>
              </a:rPr>
              <a:t>(</a:t>
            </a:r>
            <a:r>
              <a:rPr lang="ru-RU" sz="1200" b="1" dirty="0" err="1">
                <a:solidFill>
                  <a:srgbClr val="002060"/>
                </a:solidFill>
              </a:rPr>
              <a:t>г.Актау</a:t>
            </a:r>
            <a:r>
              <a:rPr lang="ru-RU" sz="12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(Заказчик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ТОО «</a:t>
            </a:r>
            <a:r>
              <a:rPr lang="ru-RU" sz="1200" b="1" i="1" dirty="0" err="1">
                <a:solidFill>
                  <a:schemeClr val="accent2">
                    <a:lumMod val="75000"/>
                  </a:schemeClr>
                </a:solidFill>
              </a:rPr>
              <a:t>Мангистауский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 атомный энергетический комбинат - </a:t>
            </a:r>
            <a:r>
              <a:rPr lang="ru-RU" sz="1200" b="1" i="1" dirty="0" err="1">
                <a:solidFill>
                  <a:schemeClr val="accent2">
                    <a:lumMod val="75000"/>
                  </a:schemeClr>
                </a:solidFill>
              </a:rPr>
              <a:t>Казатомпром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»)</a:t>
            </a:r>
          </a:p>
          <a:p>
            <a:endParaRPr lang="ru-RU" sz="300" dirty="0">
              <a:solidFill>
                <a:srgbClr val="C00000"/>
              </a:solidFill>
            </a:endParaRPr>
          </a:p>
          <a:p>
            <a:r>
              <a:rPr lang="ru-RU" sz="1200" dirty="0" smtClean="0">
                <a:solidFill>
                  <a:srgbClr val="002060"/>
                </a:solidFill>
              </a:rPr>
              <a:t>9. «Строительство </a:t>
            </a:r>
            <a:r>
              <a:rPr lang="ru-RU" sz="1200" dirty="0">
                <a:solidFill>
                  <a:srgbClr val="002060"/>
                </a:solidFill>
              </a:rPr>
              <a:t>канализационных очистных сооружений №2 (КОС-2). </a:t>
            </a:r>
            <a:r>
              <a:rPr lang="ru-RU" sz="1200" b="1" dirty="0">
                <a:solidFill>
                  <a:srgbClr val="002060"/>
                </a:solidFill>
              </a:rPr>
              <a:t>(</a:t>
            </a:r>
            <a:r>
              <a:rPr lang="ru-RU" sz="1200" b="1" dirty="0" err="1">
                <a:solidFill>
                  <a:srgbClr val="002060"/>
                </a:solidFill>
              </a:rPr>
              <a:t>г.Актау</a:t>
            </a:r>
            <a:r>
              <a:rPr lang="ru-RU" sz="12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(Заказчик: ГУ «Управление строительства </a:t>
            </a:r>
            <a:r>
              <a:rPr lang="ru-RU" sz="1200" b="1" i="1" dirty="0" err="1">
                <a:solidFill>
                  <a:schemeClr val="accent2">
                    <a:lumMod val="75000"/>
                  </a:schemeClr>
                </a:solidFill>
              </a:rPr>
              <a:t>Мангистауской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 области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»)</a:t>
            </a:r>
          </a:p>
          <a:p>
            <a:endParaRPr lang="ru-RU" sz="300" b="1" i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200" dirty="0" smtClean="0">
                <a:solidFill>
                  <a:srgbClr val="002060"/>
                </a:solidFill>
              </a:rPr>
              <a:t>10. «Реконструкция </a:t>
            </a:r>
            <a:r>
              <a:rPr lang="ru-RU" sz="1200" dirty="0">
                <a:solidFill>
                  <a:srgbClr val="002060"/>
                </a:solidFill>
              </a:rPr>
              <a:t>разводящих сетей водоснабжения в селе </a:t>
            </a:r>
            <a:r>
              <a:rPr lang="ru-RU" sz="1200" dirty="0" err="1">
                <a:solidFill>
                  <a:srgbClr val="002060"/>
                </a:solidFill>
              </a:rPr>
              <a:t>Шубар</a:t>
            </a:r>
            <a:r>
              <a:rPr lang="ru-RU" sz="1200" dirty="0">
                <a:solidFill>
                  <a:srgbClr val="002060"/>
                </a:solidFill>
              </a:rPr>
              <a:t> Целиноградского </a:t>
            </a:r>
            <a:endParaRPr lang="ru-RU" sz="1200" dirty="0" smtClean="0">
              <a:solidFill>
                <a:srgbClr val="002060"/>
              </a:solidFill>
            </a:endParaRPr>
          </a:p>
          <a:p>
            <a:r>
              <a:rPr lang="ru-RU" sz="1200" dirty="0" smtClean="0">
                <a:solidFill>
                  <a:srgbClr val="002060"/>
                </a:solidFill>
              </a:rPr>
              <a:t>района </a:t>
            </a:r>
            <a:r>
              <a:rPr lang="ru-RU" sz="1200" dirty="0" err="1">
                <a:solidFill>
                  <a:srgbClr val="002060"/>
                </a:solidFill>
              </a:rPr>
              <a:t>Акмолинской</a:t>
            </a:r>
            <a:r>
              <a:rPr lang="ru-RU" sz="1200" dirty="0">
                <a:solidFill>
                  <a:srgbClr val="002060"/>
                </a:solidFill>
              </a:rPr>
              <a:t> области».</a:t>
            </a:r>
            <a:r>
              <a:rPr lang="ru-RU" sz="1200" b="1" dirty="0">
                <a:solidFill>
                  <a:srgbClr val="002060"/>
                </a:solidFill>
              </a:rPr>
              <a:t>(</a:t>
            </a:r>
            <a:r>
              <a:rPr lang="ru-RU" sz="1200" b="1" dirty="0" err="1">
                <a:solidFill>
                  <a:srgbClr val="002060"/>
                </a:solidFill>
              </a:rPr>
              <a:t>с.Шубар</a:t>
            </a:r>
            <a:r>
              <a:rPr lang="ru-RU" sz="12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Заказчик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: ГУ «Отдел строительства Целиноградского района»)</a:t>
            </a:r>
            <a:endParaRPr lang="ru-RU" sz="1200" b="1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3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200" dirty="0" smtClean="0">
                <a:solidFill>
                  <a:srgbClr val="002060"/>
                </a:solidFill>
              </a:rPr>
              <a:t>11. </a:t>
            </a:r>
            <a:r>
              <a:rPr lang="ru-RU" sz="1200" dirty="0">
                <a:solidFill>
                  <a:srgbClr val="002060"/>
                </a:solidFill>
              </a:rPr>
              <a:t>«Реконструкция хозяйственно-питьевых очистных сооружений </a:t>
            </a:r>
            <a:r>
              <a:rPr lang="ru-RU" sz="1200" dirty="0" err="1">
                <a:solidFill>
                  <a:srgbClr val="002060"/>
                </a:solidFill>
              </a:rPr>
              <a:t>г.Жезказган</a:t>
            </a:r>
            <a:r>
              <a:rPr lang="ru-RU" sz="1200" dirty="0">
                <a:solidFill>
                  <a:srgbClr val="002060"/>
                </a:solidFill>
              </a:rPr>
              <a:t>». </a:t>
            </a:r>
            <a:r>
              <a:rPr lang="ru-RU" sz="1200" b="1" dirty="0">
                <a:solidFill>
                  <a:srgbClr val="002060"/>
                </a:solidFill>
              </a:rPr>
              <a:t>(</a:t>
            </a:r>
            <a:r>
              <a:rPr lang="ru-RU" sz="1200" b="1" dirty="0" err="1">
                <a:solidFill>
                  <a:srgbClr val="002060"/>
                </a:solidFill>
              </a:rPr>
              <a:t>г.Жезказган</a:t>
            </a:r>
            <a:r>
              <a:rPr lang="ru-RU" sz="1200" b="1" dirty="0" smtClean="0">
                <a:solidFill>
                  <a:srgbClr val="002060"/>
                </a:solidFill>
              </a:rPr>
              <a:t>)</a:t>
            </a:r>
          </a:p>
          <a:p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Заказчик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ГУ «Отдел строительства города </a:t>
            </a:r>
            <a:r>
              <a:rPr lang="ru-RU" sz="1200" b="1" i="1" dirty="0" err="1">
                <a:solidFill>
                  <a:schemeClr val="accent2">
                    <a:lumMod val="75000"/>
                  </a:schemeClr>
                </a:solidFill>
              </a:rPr>
              <a:t>Жезказгана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»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 )</a:t>
            </a:r>
            <a:endParaRPr lang="ru-RU" sz="1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1692" y="544548"/>
            <a:ext cx="7090308" cy="6313451"/>
          </a:xfrm>
          <a:prstGeom prst="rect">
            <a:avLst/>
          </a:prstGeom>
        </p:spPr>
      </p:pic>
      <p:sp>
        <p:nvSpPr>
          <p:cNvPr id="24" name="Полилиния 23"/>
          <p:cNvSpPr/>
          <p:nvPr/>
        </p:nvSpPr>
        <p:spPr>
          <a:xfrm>
            <a:off x="4114800" y="571500"/>
            <a:ext cx="2349500" cy="6121400"/>
          </a:xfrm>
          <a:custGeom>
            <a:avLst/>
            <a:gdLst>
              <a:gd name="connsiteX0" fmla="*/ 977900 w 2349500"/>
              <a:gd name="connsiteY0" fmla="*/ 0 h 6121400"/>
              <a:gd name="connsiteX1" fmla="*/ 2349500 w 2349500"/>
              <a:gd name="connsiteY1" fmla="*/ 5943600 h 6121400"/>
              <a:gd name="connsiteX2" fmla="*/ 0 w 2349500"/>
              <a:gd name="connsiteY2" fmla="*/ 6121400 h 6121400"/>
              <a:gd name="connsiteX3" fmla="*/ 977900 w 2349500"/>
              <a:gd name="connsiteY3" fmla="*/ 0 h 612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9500" h="6121400">
                <a:moveTo>
                  <a:pt x="977900" y="0"/>
                </a:moveTo>
                <a:lnTo>
                  <a:pt x="2349500" y="5943600"/>
                </a:lnTo>
                <a:lnTo>
                  <a:pt x="0" y="6121400"/>
                </a:lnTo>
                <a:lnTo>
                  <a:pt x="9779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596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6388608"/>
            <a:ext cx="12192000" cy="4693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3951404" y="5363228"/>
            <a:ext cx="4111941" cy="149933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innerShdw>
              <a:schemeClr val="bg1">
                <a:lumMod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95943" y="173268"/>
            <a:ext cx="6422571" cy="6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КЛЮЧЕВЫЕ 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РЕАЛИЗОВАННЫЕ ПРОЕКТЫ </a:t>
            </a:r>
            <a:endParaRPr lang="ru-RU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4686300" y="514126"/>
            <a:ext cx="7505700" cy="30423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692" y="6012395"/>
            <a:ext cx="1811363" cy="62391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95943" y="802042"/>
            <a:ext cx="11408228" cy="650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80000"/>
              </a:lnSpc>
              <a:buAutoNum type="arabicPeriod"/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Разработка </a:t>
            </a:r>
            <a:r>
              <a:rPr lang="ru-RU" sz="1200" dirty="0">
                <a:solidFill>
                  <a:srgbClr val="002060"/>
                </a:solidFill>
              </a:rPr>
              <a:t>ТЭО объекта «Строительство грузопассажирского </a:t>
            </a:r>
            <a:endParaRPr lang="ru-RU" sz="1200" dirty="0" smtClean="0">
              <a:solidFill>
                <a:srgbClr val="002060"/>
              </a:solidFill>
            </a:endParaRPr>
          </a:p>
          <a:p>
            <a:pPr>
              <a:lnSpc>
                <a:spcPct val="80000"/>
              </a:lnSpc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аэропорта </a:t>
            </a:r>
            <a:r>
              <a:rPr lang="ru-RU" sz="1200" dirty="0">
                <a:solidFill>
                  <a:srgbClr val="002060"/>
                </a:solidFill>
              </a:rPr>
              <a:t>специальной </a:t>
            </a:r>
            <a:r>
              <a:rPr lang="ru-RU" sz="1200" dirty="0" smtClean="0">
                <a:solidFill>
                  <a:srgbClr val="002060"/>
                </a:solidFill>
              </a:rPr>
              <a:t>экономической зоны </a:t>
            </a:r>
            <a:r>
              <a:rPr lang="ru-RU" sz="1200" dirty="0">
                <a:solidFill>
                  <a:srgbClr val="002060"/>
                </a:solidFill>
              </a:rPr>
              <a:t>«Хоргос-Восточные ворота»</a:t>
            </a:r>
          </a:p>
          <a:p>
            <a:pPr marL="0" lvl="1">
              <a:lnSpc>
                <a:spcPct val="80000"/>
              </a:lnSpc>
              <a:defRPr/>
            </a:pP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(Заказчик: </a:t>
            </a:r>
            <a:r>
              <a:rPr lang="ru-RU" sz="1300" b="1" dirty="0">
                <a:solidFill>
                  <a:schemeClr val="accent2">
                    <a:lumMod val="75000"/>
                  </a:schemeClr>
                </a:solidFill>
              </a:rPr>
              <a:t>АО «УК СЭЗ Хоргос-Восточные ворота</a:t>
            </a:r>
            <a:r>
              <a:rPr lang="ru-RU" sz="1300" b="1" dirty="0" smtClean="0">
                <a:solidFill>
                  <a:schemeClr val="accent2">
                    <a:lumMod val="75000"/>
                  </a:schemeClr>
                </a:solidFill>
              </a:rPr>
              <a:t>»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pPr marL="0" lvl="1">
              <a:lnSpc>
                <a:spcPct val="80000"/>
              </a:lnSpc>
              <a:defRPr/>
            </a:pPr>
            <a:endParaRPr lang="ru-RU" sz="12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2. Система </a:t>
            </a:r>
            <a:r>
              <a:rPr lang="ru-RU" sz="1200" dirty="0">
                <a:solidFill>
                  <a:srgbClr val="002060"/>
                </a:solidFill>
              </a:rPr>
              <a:t>водоснабжения в г. </a:t>
            </a:r>
            <a:r>
              <a:rPr lang="ru-RU" sz="1200" dirty="0" err="1">
                <a:solidFill>
                  <a:srgbClr val="002060"/>
                </a:solidFill>
              </a:rPr>
              <a:t>Сатпаев</a:t>
            </a:r>
            <a:r>
              <a:rPr lang="ru-RU" sz="1200" dirty="0">
                <a:solidFill>
                  <a:srgbClr val="002060"/>
                </a:solidFill>
              </a:rPr>
              <a:t> и </a:t>
            </a:r>
            <a:r>
              <a:rPr lang="ru-RU" sz="1200" dirty="0" err="1">
                <a:solidFill>
                  <a:srgbClr val="002060"/>
                </a:solidFill>
              </a:rPr>
              <a:t>Жезказган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</a:p>
          <a:p>
            <a:pPr marL="0" lvl="1">
              <a:lnSpc>
                <a:spcPct val="80000"/>
              </a:lnSpc>
              <a:defRPr/>
            </a:pP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(Заказчик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Министерство Сельского Хозяйства 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РК)</a:t>
            </a:r>
            <a:endParaRPr lang="ru-RU" sz="12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endParaRPr lang="ru-RU" sz="12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3. Реконструкция </a:t>
            </a:r>
            <a:r>
              <a:rPr lang="ru-RU" sz="1200" dirty="0">
                <a:solidFill>
                  <a:srgbClr val="002060"/>
                </a:solidFill>
              </a:rPr>
              <a:t>теплосетей в г. </a:t>
            </a:r>
            <a:r>
              <a:rPr lang="ru-RU" sz="1200" dirty="0" err="1">
                <a:solidFill>
                  <a:srgbClr val="002060"/>
                </a:solidFill>
              </a:rPr>
              <a:t>Жанаозен</a:t>
            </a:r>
            <a:endParaRPr lang="ru-RU" sz="1200" dirty="0">
              <a:solidFill>
                <a:srgbClr val="002060"/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(Заказчик: </a:t>
            </a:r>
            <a:r>
              <a:rPr lang="ru-RU" sz="1200" b="1" i="1" dirty="0" err="1" smtClean="0">
                <a:solidFill>
                  <a:schemeClr val="accent2">
                    <a:lumMod val="75000"/>
                  </a:schemeClr>
                </a:solidFill>
              </a:rPr>
              <a:t>Акимат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г. </a:t>
            </a:r>
            <a:r>
              <a:rPr lang="ru-RU" sz="1200" b="1" i="1" dirty="0" err="1" smtClean="0">
                <a:solidFill>
                  <a:schemeClr val="accent2">
                    <a:lumMod val="75000"/>
                  </a:schemeClr>
                </a:solidFill>
              </a:rPr>
              <a:t>Жанаозен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ru-RU" sz="12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endParaRPr lang="ru-RU" sz="12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4. Строительство </a:t>
            </a:r>
            <a:r>
              <a:rPr lang="ru-RU" sz="1200" dirty="0">
                <a:solidFill>
                  <a:srgbClr val="002060"/>
                </a:solidFill>
              </a:rPr>
              <a:t>и пуско-наладочные </a:t>
            </a:r>
            <a:r>
              <a:rPr lang="ru-RU" sz="1200" dirty="0" smtClean="0">
                <a:solidFill>
                  <a:srgbClr val="002060"/>
                </a:solidFill>
              </a:rPr>
              <a:t>работы</a:t>
            </a:r>
          </a:p>
          <a:p>
            <a:pPr marL="0" lvl="1">
              <a:lnSpc>
                <a:spcPct val="80000"/>
              </a:lnSpc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 </a:t>
            </a:r>
            <a:r>
              <a:rPr lang="ru-RU" sz="1200" dirty="0">
                <a:solidFill>
                  <a:srgbClr val="002060"/>
                </a:solidFill>
              </a:rPr>
              <a:t>по газотурбинной электростанции,  </a:t>
            </a:r>
            <a:r>
              <a:rPr lang="ru-RU" sz="1200" dirty="0" smtClean="0">
                <a:solidFill>
                  <a:srgbClr val="002060"/>
                </a:solidFill>
              </a:rPr>
              <a:t> </a:t>
            </a:r>
            <a:r>
              <a:rPr lang="ru-RU" sz="1200" dirty="0">
                <a:solidFill>
                  <a:srgbClr val="002060"/>
                </a:solidFill>
              </a:rPr>
              <a:t>проект </a:t>
            </a:r>
            <a:r>
              <a:rPr lang="ru-RU" sz="1200" dirty="0" err="1">
                <a:solidFill>
                  <a:srgbClr val="002060"/>
                </a:solidFill>
              </a:rPr>
              <a:t>Кашаган</a:t>
            </a:r>
            <a:r>
              <a:rPr lang="ru-RU" sz="1200" dirty="0">
                <a:solidFill>
                  <a:srgbClr val="002060"/>
                </a:solidFill>
              </a:rPr>
              <a:t> </a:t>
            </a:r>
          </a:p>
          <a:p>
            <a:pPr marL="0" lvl="1">
              <a:lnSpc>
                <a:spcPct val="80000"/>
              </a:lnSpc>
              <a:defRPr/>
            </a:pP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(Заказчик: </a:t>
            </a:r>
            <a:r>
              <a:rPr lang="en-US" sz="1200" b="1" i="1" dirty="0" smtClean="0">
                <a:solidFill>
                  <a:schemeClr val="accent2">
                    <a:lumMod val="75000"/>
                  </a:schemeClr>
                </a:solidFill>
              </a:rPr>
              <a:t>Bateman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ru-RU" sz="12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endParaRPr lang="ru-RU" sz="12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5. Строительство </a:t>
            </a:r>
            <a:r>
              <a:rPr lang="ru-RU" sz="1200" dirty="0">
                <a:solidFill>
                  <a:srgbClr val="002060"/>
                </a:solidFill>
              </a:rPr>
              <a:t>и пуско-наладочные работы по зданиям </a:t>
            </a:r>
            <a:endParaRPr lang="ru-RU" sz="1200" dirty="0" smtClean="0">
              <a:solidFill>
                <a:srgbClr val="002060"/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подстанции </a:t>
            </a:r>
            <a:r>
              <a:rPr lang="ru-RU" sz="1200" dirty="0">
                <a:solidFill>
                  <a:srgbClr val="002060"/>
                </a:solidFill>
              </a:rPr>
              <a:t>и компрессорных установок, проект </a:t>
            </a:r>
            <a:r>
              <a:rPr lang="ru-RU" sz="1200" dirty="0" err="1">
                <a:solidFill>
                  <a:srgbClr val="002060"/>
                </a:solidFill>
              </a:rPr>
              <a:t>Кашаган</a:t>
            </a:r>
            <a:endParaRPr lang="ru-RU" sz="1200" dirty="0">
              <a:solidFill>
                <a:srgbClr val="002060"/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(Заказчик: </a:t>
            </a:r>
            <a:r>
              <a:rPr lang="en-US" sz="1200" b="1" i="1" dirty="0" err="1" smtClean="0">
                <a:solidFill>
                  <a:schemeClr val="accent2">
                    <a:lumMod val="75000"/>
                  </a:schemeClr>
                </a:solidFill>
              </a:rPr>
              <a:t>Agip</a:t>
            </a:r>
            <a:r>
              <a:rPr lang="en-US" sz="1200" b="1" i="1" dirty="0" smtClean="0">
                <a:solidFill>
                  <a:schemeClr val="accent2">
                    <a:lumMod val="75000"/>
                  </a:schemeClr>
                </a:solidFill>
              </a:rPr>
              <a:t> KCO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pPr marL="0" lvl="1">
              <a:lnSpc>
                <a:spcPct val="80000"/>
              </a:lnSpc>
              <a:defRPr/>
            </a:pPr>
            <a:endParaRPr lang="ru-RU" sz="1200" dirty="0"/>
          </a:p>
          <a:p>
            <a:pPr marL="0" lvl="1">
              <a:lnSpc>
                <a:spcPct val="80000"/>
              </a:lnSpc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6. Развитие </a:t>
            </a:r>
            <a:r>
              <a:rPr lang="ru-RU" sz="1200" dirty="0">
                <a:solidFill>
                  <a:srgbClr val="002060"/>
                </a:solidFill>
              </a:rPr>
              <a:t>инфраструктуры в </a:t>
            </a:r>
            <a:r>
              <a:rPr lang="ru-RU" sz="1200" dirty="0" err="1">
                <a:solidFill>
                  <a:srgbClr val="002060"/>
                </a:solidFill>
              </a:rPr>
              <a:t>Баутино</a:t>
            </a:r>
            <a:r>
              <a:rPr lang="ru-RU" sz="1200" dirty="0">
                <a:solidFill>
                  <a:srgbClr val="002060"/>
                </a:solidFill>
              </a:rPr>
              <a:t>, проект </a:t>
            </a:r>
            <a:r>
              <a:rPr lang="ru-RU" sz="1200" dirty="0" err="1">
                <a:solidFill>
                  <a:srgbClr val="002060"/>
                </a:solidFill>
              </a:rPr>
              <a:t>Кашаган</a:t>
            </a:r>
            <a:endParaRPr lang="ru-RU" sz="1200" dirty="0">
              <a:solidFill>
                <a:srgbClr val="002060"/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(Заказчик: </a:t>
            </a:r>
            <a:r>
              <a:rPr lang="en-US" sz="1200" b="1" i="1" dirty="0" err="1" smtClean="0">
                <a:solidFill>
                  <a:schemeClr val="accent2">
                    <a:lumMod val="75000"/>
                  </a:schemeClr>
                </a:solidFill>
              </a:rPr>
              <a:t>Agip</a:t>
            </a:r>
            <a:r>
              <a:rPr lang="en-US" sz="1200" b="1" i="1" dirty="0" smtClean="0">
                <a:solidFill>
                  <a:schemeClr val="accent2">
                    <a:lumMod val="75000"/>
                  </a:schemeClr>
                </a:solidFill>
              </a:rPr>
              <a:t> KCO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en-US" sz="12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endParaRPr lang="ru-RU" sz="1200" dirty="0" smtClean="0"/>
          </a:p>
          <a:p>
            <a:pPr marL="0" lvl="1">
              <a:lnSpc>
                <a:spcPct val="80000"/>
              </a:lnSpc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7. Строительство </a:t>
            </a:r>
            <a:r>
              <a:rPr lang="ru-RU" sz="1200" dirty="0">
                <a:solidFill>
                  <a:srgbClr val="002060"/>
                </a:solidFill>
              </a:rPr>
              <a:t>и проектирование водоочистного сооружения в поселке </a:t>
            </a:r>
            <a:r>
              <a:rPr lang="ru-RU" sz="1200" dirty="0" err="1">
                <a:solidFill>
                  <a:srgbClr val="002060"/>
                </a:solidFill>
              </a:rPr>
              <a:t>Улькен</a:t>
            </a:r>
            <a:endParaRPr lang="ru-RU" sz="1200" dirty="0">
              <a:solidFill>
                <a:srgbClr val="002060"/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(Заказчик: </a:t>
            </a:r>
            <a:r>
              <a:rPr lang="ru-RU" sz="1200" b="1" i="1" dirty="0" err="1" smtClean="0">
                <a:solidFill>
                  <a:schemeClr val="accent2">
                    <a:lumMod val="75000"/>
                  </a:schemeClr>
                </a:solidFill>
              </a:rPr>
              <a:t>Балхашская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 ТЭС)</a:t>
            </a:r>
            <a:endParaRPr lang="ru-RU" sz="12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endParaRPr lang="en-US" sz="1200" dirty="0"/>
          </a:p>
          <a:p>
            <a:pPr marL="0" lvl="1">
              <a:lnSpc>
                <a:spcPct val="80000"/>
              </a:lnSpc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8. Строительство </a:t>
            </a:r>
            <a:r>
              <a:rPr lang="ru-RU" sz="1200" dirty="0">
                <a:solidFill>
                  <a:srgbClr val="002060"/>
                </a:solidFill>
              </a:rPr>
              <a:t>и проектирование сооружения по очистке бытовых </a:t>
            </a:r>
            <a:endParaRPr lang="ru-RU" sz="1200" dirty="0" smtClean="0">
              <a:solidFill>
                <a:srgbClr val="002060"/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сточных </a:t>
            </a:r>
            <a:r>
              <a:rPr lang="ru-RU" sz="1200" dirty="0">
                <a:solidFill>
                  <a:srgbClr val="002060"/>
                </a:solidFill>
              </a:rPr>
              <a:t>вод в поселке </a:t>
            </a:r>
            <a:r>
              <a:rPr lang="ru-RU" sz="1200" dirty="0" err="1" smtClean="0">
                <a:solidFill>
                  <a:srgbClr val="002060"/>
                </a:solidFill>
              </a:rPr>
              <a:t>Улькен</a:t>
            </a:r>
            <a:endParaRPr lang="ru-RU" sz="1200" dirty="0" smtClean="0">
              <a:solidFill>
                <a:srgbClr val="002060"/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(Заказчик: </a:t>
            </a:r>
            <a:r>
              <a:rPr lang="ru-RU" sz="1200" b="1" i="1" dirty="0" err="1" smtClean="0">
                <a:solidFill>
                  <a:schemeClr val="accent2">
                    <a:lumMod val="75000"/>
                  </a:schemeClr>
                </a:solidFill>
              </a:rPr>
              <a:t>Балхашская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 ТЭС)</a:t>
            </a:r>
            <a:endParaRPr lang="ru-RU" sz="12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endParaRPr lang="ru-RU" sz="1200" dirty="0" smtClean="0"/>
          </a:p>
          <a:p>
            <a:pPr marL="0" lvl="1">
              <a:lnSpc>
                <a:spcPct val="80000"/>
              </a:lnSpc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9. Строительство </a:t>
            </a:r>
            <a:r>
              <a:rPr lang="ru-RU" sz="1200" dirty="0">
                <a:solidFill>
                  <a:srgbClr val="002060"/>
                </a:solidFill>
              </a:rPr>
              <a:t>системы отопления в Центре Хоргос  главный корпус</a:t>
            </a:r>
          </a:p>
          <a:p>
            <a:pPr marL="0" lvl="1">
              <a:lnSpc>
                <a:spcPct val="80000"/>
              </a:lnSpc>
              <a:defRPr/>
            </a:pP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(Заказчик: «Хоргос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» Международный Центр Приграничного 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Сотрудничества)</a:t>
            </a:r>
            <a:endParaRPr lang="ru-RU" sz="12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endParaRPr lang="ru-RU" sz="1200" dirty="0" smtClean="0"/>
          </a:p>
          <a:p>
            <a:pPr marL="0" lvl="1">
              <a:lnSpc>
                <a:spcPct val="80000"/>
              </a:lnSpc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10. Строительство </a:t>
            </a:r>
            <a:r>
              <a:rPr lang="ru-RU" sz="1200" dirty="0">
                <a:solidFill>
                  <a:srgbClr val="002060"/>
                </a:solidFill>
              </a:rPr>
              <a:t>полигона ТБО в г.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ru-RU" sz="1200" dirty="0">
                <a:solidFill>
                  <a:srgbClr val="002060"/>
                </a:solidFill>
              </a:rPr>
              <a:t>Актау</a:t>
            </a:r>
          </a:p>
          <a:p>
            <a:pPr marL="0" lvl="1">
              <a:lnSpc>
                <a:spcPct val="80000"/>
              </a:lnSpc>
              <a:defRPr/>
            </a:pP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(Заказчик: ГКП 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«</a:t>
            </a:r>
            <a:r>
              <a:rPr lang="ru-RU" sz="1200" b="1" i="1" dirty="0" err="1">
                <a:solidFill>
                  <a:schemeClr val="accent2">
                    <a:lumMod val="75000"/>
                  </a:schemeClr>
                </a:solidFill>
              </a:rPr>
              <a:t>Коктем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»)</a:t>
            </a:r>
            <a:endParaRPr lang="ru-RU" sz="12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endParaRPr lang="ru-RU" sz="1200" dirty="0" smtClean="0"/>
          </a:p>
          <a:p>
            <a:pPr marL="0" lvl="1">
              <a:lnSpc>
                <a:spcPct val="80000"/>
              </a:lnSpc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11. Проектирование </a:t>
            </a:r>
            <a:r>
              <a:rPr lang="ru-RU" sz="1200" dirty="0">
                <a:solidFill>
                  <a:srgbClr val="002060"/>
                </a:solidFill>
              </a:rPr>
              <a:t>и строительство </a:t>
            </a:r>
            <a:r>
              <a:rPr lang="ru-RU" sz="1200" dirty="0" smtClean="0">
                <a:solidFill>
                  <a:srgbClr val="002060"/>
                </a:solidFill>
              </a:rPr>
              <a:t>вагономоечного</a:t>
            </a:r>
          </a:p>
          <a:p>
            <a:pPr marL="0" lvl="1">
              <a:lnSpc>
                <a:spcPct val="80000"/>
              </a:lnSpc>
              <a:defRPr/>
            </a:pPr>
            <a:r>
              <a:rPr lang="ru-RU" sz="1200" dirty="0" smtClean="0">
                <a:solidFill>
                  <a:srgbClr val="002060"/>
                </a:solidFill>
              </a:rPr>
              <a:t>комплекса </a:t>
            </a:r>
            <a:r>
              <a:rPr lang="ru-RU" sz="1200" dirty="0">
                <a:solidFill>
                  <a:srgbClr val="002060"/>
                </a:solidFill>
              </a:rPr>
              <a:t>для вокзала г.</a:t>
            </a:r>
            <a:r>
              <a:rPr lang="en-US" sz="1200" dirty="0">
                <a:solidFill>
                  <a:srgbClr val="002060"/>
                </a:solidFill>
              </a:rPr>
              <a:t> </a:t>
            </a:r>
            <a:r>
              <a:rPr lang="ru-RU" sz="1200" dirty="0">
                <a:solidFill>
                  <a:srgbClr val="002060"/>
                </a:solidFill>
              </a:rPr>
              <a:t>Астана </a:t>
            </a:r>
          </a:p>
          <a:p>
            <a:pPr marL="0" lvl="1">
              <a:lnSpc>
                <a:spcPct val="80000"/>
              </a:lnSpc>
              <a:defRPr/>
            </a:pP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(Заказчик: АО «Казахстан</a:t>
            </a:r>
            <a:r>
              <a:rPr lang="en-US" sz="12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200" b="1" i="1" dirty="0">
                <a:solidFill>
                  <a:schemeClr val="accent2">
                    <a:lumMod val="75000"/>
                  </a:schemeClr>
                </a:solidFill>
              </a:rPr>
              <a:t>Темир</a:t>
            </a:r>
            <a:r>
              <a:rPr lang="en-US" sz="12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200" b="1" i="1" dirty="0" err="1" smtClean="0">
                <a:solidFill>
                  <a:schemeClr val="accent2">
                    <a:lumMod val="75000"/>
                  </a:schemeClr>
                </a:solidFill>
              </a:rPr>
              <a:t>Жолы</a:t>
            </a:r>
            <a:r>
              <a:rPr lang="ru-RU" sz="1200" b="1" i="1" dirty="0" smtClean="0">
                <a:solidFill>
                  <a:schemeClr val="accent2">
                    <a:lumMod val="75000"/>
                  </a:schemeClr>
                </a:solidFill>
              </a:rPr>
              <a:t>»)</a:t>
            </a:r>
            <a:endParaRPr lang="ru-RU" sz="12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endParaRPr lang="ru-RU" sz="1200" dirty="0"/>
          </a:p>
          <a:p>
            <a:pPr marL="0" lvl="1">
              <a:lnSpc>
                <a:spcPct val="80000"/>
              </a:lnSpc>
              <a:defRPr/>
            </a:pPr>
            <a:endParaRPr lang="ru-RU" sz="12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endParaRPr lang="ru-RU" sz="12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endParaRPr lang="ru-RU" sz="12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endParaRPr lang="ru-RU" sz="1200" b="1" i="1" dirty="0">
              <a:solidFill>
                <a:schemeClr val="accent2">
                  <a:lumMod val="75000"/>
                </a:schemeClr>
              </a:solidFill>
            </a:endParaRPr>
          </a:p>
          <a:p>
            <a:pPr marL="0" lvl="1">
              <a:lnSpc>
                <a:spcPct val="80000"/>
              </a:lnSpc>
              <a:defRPr/>
            </a:pPr>
            <a:endParaRPr lang="ru-RU" sz="12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sz="3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17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6388608"/>
            <a:ext cx="12192000" cy="4693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3951404" y="5363228"/>
            <a:ext cx="4111941" cy="149933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innerShdw>
              <a:schemeClr val="bg1">
                <a:lumMod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cct.jando.kz/tender/img/partner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62834" y="1328069"/>
            <a:ext cx="9857143" cy="4600000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817061" y="527739"/>
            <a:ext cx="4648895" cy="6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НАШИ ПАРТНЕРЫ </a:t>
            </a:r>
            <a:endParaRPr lang="ru-RU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617028" y="765523"/>
            <a:ext cx="6061166" cy="6312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692" y="6012395"/>
            <a:ext cx="1811363" cy="62391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67525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369835" y="1036496"/>
            <a:ext cx="8140204" cy="1423987"/>
          </a:xfrm>
          <a:prstGeom prst="rect">
            <a:avLst/>
          </a:prstGeom>
          <a:effectLst/>
        </p:spPr>
        <p:txBody>
          <a:bodyPr vert="horz" lIns="74295" tIns="37148" rIns="74295" bIns="3714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endParaRPr lang="ru-RU" sz="325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455002"/>
              </p:ext>
            </p:extLst>
          </p:nvPr>
        </p:nvGraphicFramePr>
        <p:xfrm>
          <a:off x="364777" y="842820"/>
          <a:ext cx="11512680" cy="577550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265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861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4177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Проект Строительство канализационных сетей и очистных сооружений в селе </a:t>
                      </a:r>
                      <a:r>
                        <a:rPr lang="ru-RU" sz="1500" dirty="0" err="1"/>
                        <a:t>Новоишимское</a:t>
                      </a:r>
                      <a:r>
                        <a:rPr lang="ru-RU" sz="1500" dirty="0"/>
                        <a:t> района имени </a:t>
                      </a:r>
                      <a:r>
                        <a:rPr lang="ru-RU" sz="1500" dirty="0" err="1"/>
                        <a:t>Габита</a:t>
                      </a:r>
                      <a:r>
                        <a:rPr lang="ru-RU" sz="1500" dirty="0"/>
                        <a:t> Мусрепова Северо-Казахстанской области»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/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30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/>
                        <a:t>Сумма контракта</a:t>
                      </a:r>
                      <a:r>
                        <a:rPr lang="en-US" sz="1500" b="1" dirty="0"/>
                        <a:t>:</a:t>
                      </a:r>
                      <a:r>
                        <a:rPr lang="ru-RU" sz="1500" b="1" dirty="0"/>
                        <a:t>  </a:t>
                      </a:r>
                      <a:r>
                        <a:rPr lang="ru-RU" sz="1500" dirty="0"/>
                        <a:t>конфиденциальная информация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12201">
                <a:tc>
                  <a:txBody>
                    <a:bodyPr/>
                    <a:lstStyle/>
                    <a:p>
                      <a:r>
                        <a:rPr lang="ru-RU" sz="1500" b="1" dirty="0"/>
                        <a:t>Заказчик: </a:t>
                      </a:r>
                      <a:r>
                        <a:rPr lang="ru-RU" sz="1500" dirty="0"/>
                        <a:t>КГУ «Отдел ЖКХ, пассажирского транспорта и автомобильных дорог акимата имени </a:t>
                      </a:r>
                      <a:r>
                        <a:rPr lang="ru-RU" sz="1500" dirty="0" err="1"/>
                        <a:t>Габита</a:t>
                      </a:r>
                      <a:r>
                        <a:rPr lang="ru-RU" sz="1500" dirty="0"/>
                        <a:t> Мусрепова Северо-Казахстанской области»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68475">
                <a:tc>
                  <a:txBody>
                    <a:bodyPr/>
                    <a:lstStyle/>
                    <a:p>
                      <a:pPr lvl="0" algn="l"/>
                      <a:r>
                        <a:rPr lang="ru-RU" sz="1500" b="1" dirty="0"/>
                        <a:t>Объем работ:</a:t>
                      </a:r>
                    </a:p>
                    <a:p>
                      <a:pPr lvl="0" algn="l"/>
                      <a:r>
                        <a:rPr lang="ru-RU" sz="1500" dirty="0"/>
                        <a:t>Строительство канализационного очистного сооружения (КОС).</a:t>
                      </a:r>
                    </a:p>
                    <a:p>
                      <a:pPr lvl="0" algn="l"/>
                      <a:r>
                        <a:rPr lang="ru-RU" sz="1500" dirty="0"/>
                        <a:t>Строительство комплектных заводского изготовления канализационных насосных станций перекачки неочищенных сточных вод КНС №9, КНС №6 и КНС №7;</a:t>
                      </a:r>
                    </a:p>
                    <a:p>
                      <a:pPr lvl="0" algn="l"/>
                      <a:r>
                        <a:rPr lang="ru-RU" sz="1500" dirty="0"/>
                        <a:t>Реконструкция существующих канализационных насосных станций перекачки неочищенных сточных вод КНС №1, КНС №2, КНС №3 и КНС №5;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/>
                        <a:t>Мощность проекта: 6 000 м3/</a:t>
                      </a:r>
                      <a:r>
                        <a:rPr lang="ru-RU" sz="1500" dirty="0" err="1"/>
                        <a:t>сут</a:t>
                      </a:r>
                      <a:r>
                        <a:rPr lang="ru-RU" sz="1500" dirty="0"/>
                        <a:t>, 511 000 м3/год</a:t>
                      </a:r>
                    </a:p>
                    <a:p>
                      <a:pPr lvl="0" algn="l"/>
                      <a:endParaRPr lang="ru-RU" sz="1500" dirty="0" err="1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4978401" y="516415"/>
            <a:ext cx="6899056" cy="327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904" y="1274713"/>
            <a:ext cx="5758050" cy="429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3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369835" y="1036496"/>
            <a:ext cx="8140204" cy="1423987"/>
          </a:xfrm>
          <a:prstGeom prst="rect">
            <a:avLst/>
          </a:prstGeom>
          <a:effectLst/>
        </p:spPr>
        <p:txBody>
          <a:bodyPr vert="horz" lIns="74295" tIns="37148" rIns="74295" bIns="3714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endParaRPr lang="ru-RU" sz="325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2928325"/>
              </p:ext>
            </p:extLst>
          </p:nvPr>
        </p:nvGraphicFramePr>
        <p:xfrm>
          <a:off x="364777" y="842820"/>
          <a:ext cx="11512680" cy="555522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265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861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3446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Проект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«Развитие железнодорожного узла станции Астана, включая строительство вокзального комплекса». (г.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Нур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-Султан).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/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30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Сумма контракта</a:t>
                      </a:r>
                      <a:r>
                        <a:rPr lang="en-US" sz="1800" b="1" dirty="0"/>
                        <a:t>:</a:t>
                      </a:r>
                      <a:r>
                        <a:rPr lang="ru-RU" sz="1800" b="1" dirty="0"/>
                        <a:t>  </a:t>
                      </a:r>
                      <a:r>
                        <a:rPr lang="ru-RU" sz="1800" dirty="0"/>
                        <a:t>конфиденциальная информация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12201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Заказчик: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АО «Национальная компания «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Қазақстан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Темір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Жолы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68475">
                <a:tc>
                  <a:txBody>
                    <a:bodyPr/>
                    <a:lstStyle/>
                    <a:p>
                      <a:pPr lvl="0" algn="l"/>
                      <a:r>
                        <a:rPr lang="ru-RU" sz="1800" b="1" dirty="0"/>
                        <a:t>Объем работ:</a:t>
                      </a:r>
                    </a:p>
                    <a:p>
                      <a:pPr lvl="0" algn="l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Строительно-монтажные работы служебно-производственных зданий, а также благоустройство застраиваемого участка 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4978401" y="516415"/>
            <a:ext cx="6899056" cy="327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998" y="1306818"/>
            <a:ext cx="6338625" cy="452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9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369835" y="1036496"/>
            <a:ext cx="8140204" cy="1423987"/>
          </a:xfrm>
          <a:prstGeom prst="rect">
            <a:avLst/>
          </a:prstGeom>
          <a:effectLst/>
        </p:spPr>
        <p:txBody>
          <a:bodyPr vert="horz" lIns="74295" tIns="37148" rIns="74295" bIns="3714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endParaRPr lang="ru-RU" sz="325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7888713"/>
              </p:ext>
            </p:extLst>
          </p:nvPr>
        </p:nvGraphicFramePr>
        <p:xfrm>
          <a:off x="364777" y="842820"/>
          <a:ext cx="11512680" cy="555522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265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861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34465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Проект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«Строительство паромного комплекса в порту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Курык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эксплуатация универсальных паромов». (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п.Курык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/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30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Сумма контракта</a:t>
                      </a:r>
                      <a:r>
                        <a:rPr lang="en-US" sz="1800" b="1" dirty="0"/>
                        <a:t>:</a:t>
                      </a:r>
                      <a:r>
                        <a:rPr lang="ru-RU" sz="1800" b="1" dirty="0"/>
                        <a:t>  </a:t>
                      </a:r>
                      <a:r>
                        <a:rPr lang="ru-RU" sz="1800" dirty="0"/>
                        <a:t>конфиденциальная информация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12201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Заказчик: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ТОО "Концерн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Найза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-Курылыс"-"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ГидроСпецМонтаж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68475">
                <a:tc>
                  <a:txBody>
                    <a:bodyPr/>
                    <a:lstStyle/>
                    <a:p>
                      <a:pPr lvl="0" algn="l"/>
                      <a:r>
                        <a:rPr lang="ru-RU" sz="1800" b="1" dirty="0"/>
                        <a:t>Объем работ: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Строительно-монтажные работы систем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канализации, водопровода, теплоснабжения.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4978401" y="516415"/>
            <a:ext cx="6899056" cy="327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232" y="1136478"/>
            <a:ext cx="6392398" cy="451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50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369835" y="1036496"/>
            <a:ext cx="8140204" cy="1423987"/>
          </a:xfrm>
          <a:prstGeom prst="rect">
            <a:avLst/>
          </a:prstGeom>
          <a:effectLst/>
        </p:spPr>
        <p:txBody>
          <a:bodyPr vert="horz" lIns="74295" tIns="37148" rIns="74295" bIns="3714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endParaRPr lang="ru-RU" sz="325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9920958"/>
              </p:ext>
            </p:extLst>
          </p:nvPr>
        </p:nvGraphicFramePr>
        <p:xfrm>
          <a:off x="364777" y="842820"/>
          <a:ext cx="11512680" cy="57317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265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861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3446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Проект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«Установка систем технических средств безопасности на ПС-500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кВ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Житикара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». (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г.Костанай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/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30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Сумма контракта</a:t>
                      </a:r>
                      <a:r>
                        <a:rPr lang="en-US" sz="1800" b="1" dirty="0"/>
                        <a:t>:</a:t>
                      </a:r>
                      <a:r>
                        <a:rPr lang="ru-RU" sz="1800" b="1" dirty="0"/>
                        <a:t>  </a:t>
                      </a:r>
                      <a:r>
                        <a:rPr lang="ru-RU" sz="1800" dirty="0"/>
                        <a:t>конфиденциальная информация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12201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Заказчик: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АО «Казахстанская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кКомпания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по управлению электрическими сетями (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Kazakhstan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Electricity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Grid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Operating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Company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KEGOC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68475">
                <a:tc>
                  <a:txBody>
                    <a:bodyPr/>
                    <a:lstStyle/>
                    <a:p>
                      <a:pPr lvl="0" algn="l"/>
                      <a:r>
                        <a:rPr lang="ru-RU" sz="1800" b="1" dirty="0"/>
                        <a:t>Объем работ: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Пуско-наладочные работы.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4978401" y="516415"/>
            <a:ext cx="6899056" cy="327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223" y="1269919"/>
            <a:ext cx="6159411" cy="487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76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369835" y="1036496"/>
            <a:ext cx="8140204" cy="1423987"/>
          </a:xfrm>
          <a:prstGeom prst="rect">
            <a:avLst/>
          </a:prstGeom>
          <a:effectLst/>
        </p:spPr>
        <p:txBody>
          <a:bodyPr vert="horz" lIns="74295" tIns="37148" rIns="74295" bIns="3714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endParaRPr lang="ru-RU" sz="325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300550"/>
              </p:ext>
            </p:extLst>
          </p:nvPr>
        </p:nvGraphicFramePr>
        <p:xfrm>
          <a:off x="364777" y="842820"/>
          <a:ext cx="11512680" cy="555522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265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861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3446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Проект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«Модернизация основных, резервных защит и автоматики Л-110-С-1,2 первый этап» (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г.Актау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).</a:t>
                      </a:r>
                      <a:endParaRPr lang="ru-RU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/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30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Сумма контракта</a:t>
                      </a:r>
                      <a:r>
                        <a:rPr lang="en-US" sz="1800" b="1" dirty="0"/>
                        <a:t>:</a:t>
                      </a:r>
                      <a:r>
                        <a:rPr lang="ru-RU" sz="1800" b="1" dirty="0"/>
                        <a:t>  </a:t>
                      </a:r>
                      <a:r>
                        <a:rPr lang="ru-RU" sz="1800" dirty="0"/>
                        <a:t>конфиденциальная информация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12201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Заказчик: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ТОО «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Мангистауский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атомный энергетический комбинат -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Казатомпром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68475">
                <a:tc>
                  <a:txBody>
                    <a:bodyPr/>
                    <a:lstStyle/>
                    <a:p>
                      <a:pPr lvl="0" algn="l"/>
                      <a:r>
                        <a:rPr lang="ru-RU" sz="1800" b="1" dirty="0"/>
                        <a:t>Объем работ: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Пуско-наладочные работы.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4978401" y="516415"/>
            <a:ext cx="6899056" cy="327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371" y="1240724"/>
            <a:ext cx="6226628" cy="475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5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369835" y="1036496"/>
            <a:ext cx="8140204" cy="1423987"/>
          </a:xfrm>
          <a:prstGeom prst="rect">
            <a:avLst/>
          </a:prstGeom>
          <a:effectLst/>
        </p:spPr>
        <p:txBody>
          <a:bodyPr vert="horz" lIns="74295" tIns="37148" rIns="74295" bIns="3714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endParaRPr lang="ru-RU" sz="325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3775983"/>
              </p:ext>
            </p:extLst>
          </p:nvPr>
        </p:nvGraphicFramePr>
        <p:xfrm>
          <a:off x="364777" y="842820"/>
          <a:ext cx="11512680" cy="555522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265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861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3446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Проект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«Строительство канализационных очистных сооружений №2 (КОС-2). (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г.Актау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/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30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Сумма контракта</a:t>
                      </a:r>
                      <a:r>
                        <a:rPr lang="en-US" sz="1800" b="1" dirty="0"/>
                        <a:t>:</a:t>
                      </a:r>
                      <a:r>
                        <a:rPr lang="ru-RU" sz="1800" b="1" dirty="0"/>
                        <a:t>  </a:t>
                      </a:r>
                      <a:r>
                        <a:rPr lang="ru-RU" sz="1800" dirty="0"/>
                        <a:t>конфиденциальная информация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12201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Заказчик: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 "Управление строительства, архитектуры и градостроительства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Мангистауской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области"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68475">
                <a:tc>
                  <a:txBody>
                    <a:bodyPr/>
                    <a:lstStyle/>
                    <a:p>
                      <a:pPr lvl="0" algn="l"/>
                      <a:r>
                        <a:rPr lang="ru-RU" sz="1800" b="1" dirty="0"/>
                        <a:t>Объем работ: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Пуско-наладочные работы.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4978401" y="516415"/>
            <a:ext cx="6899056" cy="327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882" y="1359234"/>
            <a:ext cx="6313319" cy="421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36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369835" y="1036496"/>
            <a:ext cx="8140204" cy="1423987"/>
          </a:xfrm>
          <a:prstGeom prst="rect">
            <a:avLst/>
          </a:prstGeom>
          <a:effectLst/>
        </p:spPr>
        <p:txBody>
          <a:bodyPr vert="horz" lIns="74295" tIns="37148" rIns="74295" bIns="3714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endParaRPr lang="ru-RU" sz="325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564540"/>
              </p:ext>
            </p:extLst>
          </p:nvPr>
        </p:nvGraphicFramePr>
        <p:xfrm>
          <a:off x="364777" y="842820"/>
          <a:ext cx="11512680" cy="555522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265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861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3446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Проект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«Реконструкция хозяйственно-питьевых очистных сооружений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г.Жезказган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». (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г.Жезказган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/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30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Сумма контракта</a:t>
                      </a:r>
                      <a:r>
                        <a:rPr lang="en-US" sz="1800" b="1" dirty="0"/>
                        <a:t>:</a:t>
                      </a:r>
                      <a:r>
                        <a:rPr lang="ru-RU" sz="1800" b="1" dirty="0"/>
                        <a:t>  </a:t>
                      </a:r>
                      <a:r>
                        <a:rPr lang="ru-RU" sz="1800" dirty="0"/>
                        <a:t>конфиденциальная информация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12201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Заказчик: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 «Отдел строительства города </a:t>
                      </a:r>
                      <a:r>
                        <a:rPr lang="ru-RU" sz="18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Жезказгана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68475">
                <a:tc>
                  <a:txBody>
                    <a:bodyPr/>
                    <a:lstStyle/>
                    <a:p>
                      <a:pPr lvl="0" algn="l"/>
                      <a:r>
                        <a:rPr lang="ru-RU" sz="1800" b="1" dirty="0"/>
                        <a:t>Объем работ: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Работы по ремонту/реконструкции систем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водоснабжения/водопровода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4978401" y="516415"/>
            <a:ext cx="6899056" cy="327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453" y="1162418"/>
            <a:ext cx="6352952" cy="473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8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365" y="400845"/>
            <a:ext cx="4648895" cy="60182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 КОМПАНИИ</a:t>
            </a:r>
            <a:endParaRPr lang="ru-RU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5"/>
          <a:stretch/>
        </p:blipFill>
        <p:spPr>
          <a:xfrm>
            <a:off x="5953990" y="0"/>
            <a:ext cx="6238009" cy="6858000"/>
          </a:xfrm>
          <a:prstGeom prst="rect">
            <a:avLst/>
          </a:prstGeom>
          <a:ln>
            <a:noFill/>
          </a:ln>
        </p:spPr>
      </p:pic>
      <p:sp>
        <p:nvSpPr>
          <p:cNvPr id="23" name="Полилиния 22"/>
          <p:cNvSpPr/>
          <p:nvPr/>
        </p:nvSpPr>
        <p:spPr>
          <a:xfrm>
            <a:off x="5291328" y="-12192"/>
            <a:ext cx="1877568" cy="6827520"/>
          </a:xfrm>
          <a:custGeom>
            <a:avLst/>
            <a:gdLst>
              <a:gd name="connsiteX0" fmla="*/ 658368 w 1877568"/>
              <a:gd name="connsiteY0" fmla="*/ 36576 h 6827520"/>
              <a:gd name="connsiteX1" fmla="*/ 1085088 w 1877568"/>
              <a:gd name="connsiteY1" fmla="*/ 2438400 h 6827520"/>
              <a:gd name="connsiteX2" fmla="*/ 1828800 w 1877568"/>
              <a:gd name="connsiteY2" fmla="*/ 2633472 h 6827520"/>
              <a:gd name="connsiteX3" fmla="*/ 1621536 w 1877568"/>
              <a:gd name="connsiteY3" fmla="*/ 2950464 h 6827520"/>
              <a:gd name="connsiteX4" fmla="*/ 1255776 w 1877568"/>
              <a:gd name="connsiteY4" fmla="*/ 2987040 h 6827520"/>
              <a:gd name="connsiteX5" fmla="*/ 1536192 w 1877568"/>
              <a:gd name="connsiteY5" fmla="*/ 3255264 h 6827520"/>
              <a:gd name="connsiteX6" fmla="*/ 1560576 w 1877568"/>
              <a:gd name="connsiteY6" fmla="*/ 3511296 h 6827520"/>
              <a:gd name="connsiteX7" fmla="*/ 1194816 w 1877568"/>
              <a:gd name="connsiteY7" fmla="*/ 3621024 h 6827520"/>
              <a:gd name="connsiteX8" fmla="*/ 1536192 w 1877568"/>
              <a:gd name="connsiteY8" fmla="*/ 3742944 h 6827520"/>
              <a:gd name="connsiteX9" fmla="*/ 1828800 w 1877568"/>
              <a:gd name="connsiteY9" fmla="*/ 3913632 h 6827520"/>
              <a:gd name="connsiteX10" fmla="*/ 1767840 w 1877568"/>
              <a:gd name="connsiteY10" fmla="*/ 4120896 h 6827520"/>
              <a:gd name="connsiteX11" fmla="*/ 1536192 w 1877568"/>
              <a:gd name="connsiteY11" fmla="*/ 4315968 h 6827520"/>
              <a:gd name="connsiteX12" fmla="*/ 1633728 w 1877568"/>
              <a:gd name="connsiteY12" fmla="*/ 4632960 h 6827520"/>
              <a:gd name="connsiteX13" fmla="*/ 1877568 w 1877568"/>
              <a:gd name="connsiteY13" fmla="*/ 4828032 h 6827520"/>
              <a:gd name="connsiteX14" fmla="*/ 1670304 w 1877568"/>
              <a:gd name="connsiteY14" fmla="*/ 5084064 h 6827520"/>
              <a:gd name="connsiteX15" fmla="*/ 1280160 w 1877568"/>
              <a:gd name="connsiteY15" fmla="*/ 5974080 h 6827520"/>
              <a:gd name="connsiteX16" fmla="*/ 0 w 1877568"/>
              <a:gd name="connsiteY16" fmla="*/ 6827520 h 6827520"/>
              <a:gd name="connsiteX17" fmla="*/ 609600 w 1877568"/>
              <a:gd name="connsiteY17" fmla="*/ 0 h 6827520"/>
              <a:gd name="connsiteX18" fmla="*/ 658368 w 1877568"/>
              <a:gd name="connsiteY18" fmla="*/ 36576 h 682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77568" h="6827520">
                <a:moveTo>
                  <a:pt x="658368" y="36576"/>
                </a:moveTo>
                <a:lnTo>
                  <a:pt x="1085088" y="2438400"/>
                </a:lnTo>
                <a:lnTo>
                  <a:pt x="1828800" y="2633472"/>
                </a:lnTo>
                <a:lnTo>
                  <a:pt x="1621536" y="2950464"/>
                </a:lnTo>
                <a:lnTo>
                  <a:pt x="1255776" y="2987040"/>
                </a:lnTo>
                <a:lnTo>
                  <a:pt x="1536192" y="3255264"/>
                </a:lnTo>
                <a:lnTo>
                  <a:pt x="1560576" y="3511296"/>
                </a:lnTo>
                <a:lnTo>
                  <a:pt x="1194816" y="3621024"/>
                </a:lnTo>
                <a:lnTo>
                  <a:pt x="1536192" y="3742944"/>
                </a:lnTo>
                <a:lnTo>
                  <a:pt x="1828800" y="3913632"/>
                </a:lnTo>
                <a:lnTo>
                  <a:pt x="1767840" y="4120896"/>
                </a:lnTo>
                <a:lnTo>
                  <a:pt x="1536192" y="4315968"/>
                </a:lnTo>
                <a:lnTo>
                  <a:pt x="1633728" y="4632960"/>
                </a:lnTo>
                <a:lnTo>
                  <a:pt x="1877568" y="4828032"/>
                </a:lnTo>
                <a:lnTo>
                  <a:pt x="1670304" y="5084064"/>
                </a:lnTo>
                <a:lnTo>
                  <a:pt x="1280160" y="5974080"/>
                </a:lnTo>
                <a:lnTo>
                  <a:pt x="0" y="6827520"/>
                </a:lnTo>
                <a:lnTo>
                  <a:pt x="609600" y="0"/>
                </a:lnTo>
                <a:lnTo>
                  <a:pt x="658368" y="365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7526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3365" y="1382111"/>
            <a:ext cx="6242107" cy="4351339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002060"/>
                </a:solidFill>
              </a:rPr>
              <a:t>1</a:t>
            </a:r>
            <a:r>
              <a:rPr lang="ru-RU" sz="1800" dirty="0">
                <a:solidFill>
                  <a:srgbClr val="002060"/>
                </a:solidFill>
              </a:rPr>
              <a:t>7 лет на рынке</a:t>
            </a:r>
            <a:endParaRPr lang="en-US" sz="1800" dirty="0">
              <a:solidFill>
                <a:srgbClr val="002060"/>
              </a:solidFill>
            </a:endParaRPr>
          </a:p>
          <a:p>
            <a:r>
              <a:rPr lang="ru-RU" sz="1800" dirty="0">
                <a:solidFill>
                  <a:srgbClr val="002060"/>
                </a:solidFill>
              </a:rPr>
              <a:t>2 филиала в Атырау и Шымкенте </a:t>
            </a:r>
          </a:p>
          <a:p>
            <a:r>
              <a:rPr lang="ru-RU" sz="1800" dirty="0">
                <a:solidFill>
                  <a:srgbClr val="002060"/>
                </a:solidFill>
              </a:rPr>
              <a:t>Более 50 реализованных проектов </a:t>
            </a:r>
          </a:p>
          <a:p>
            <a:r>
              <a:rPr lang="ru-RU" sz="1800" dirty="0">
                <a:solidFill>
                  <a:srgbClr val="002060"/>
                </a:solidFill>
              </a:rPr>
              <a:t>Современные производственные объекты в Атырау, Актау и Уральске</a:t>
            </a:r>
            <a:endParaRPr lang="en-US" sz="1800" dirty="0">
              <a:solidFill>
                <a:srgbClr val="002060"/>
              </a:solidFill>
            </a:endParaRPr>
          </a:p>
          <a:p>
            <a:r>
              <a:rPr lang="ru-RU" sz="1800" dirty="0">
                <a:solidFill>
                  <a:srgbClr val="002060"/>
                </a:solidFill>
              </a:rPr>
              <a:t>Солидные навыки в управлении ОТ и ТБ, достигнутые в сотрудничестве с международными компаниями </a:t>
            </a:r>
          </a:p>
          <a:p>
            <a:r>
              <a:rPr lang="ru-RU" sz="1800" dirty="0">
                <a:solidFill>
                  <a:srgbClr val="002060"/>
                </a:solidFill>
              </a:rPr>
              <a:t>Признана соответствующим требованиям стандартов ИСО </a:t>
            </a:r>
            <a:r>
              <a:rPr lang="en-US" sz="1800" dirty="0">
                <a:solidFill>
                  <a:srgbClr val="002060"/>
                </a:solidFill>
              </a:rPr>
              <a:t>9001:20</a:t>
            </a:r>
            <a:r>
              <a:rPr lang="ru-RU" sz="1800" dirty="0">
                <a:solidFill>
                  <a:srgbClr val="002060"/>
                </a:solidFill>
              </a:rPr>
              <a:t>16</a:t>
            </a:r>
            <a:r>
              <a:rPr lang="en-US" sz="1800" dirty="0">
                <a:solidFill>
                  <a:srgbClr val="002060"/>
                </a:solidFill>
              </a:rPr>
              <a:t>, </a:t>
            </a:r>
            <a:r>
              <a:rPr lang="ru-RU" sz="1800" dirty="0">
                <a:solidFill>
                  <a:srgbClr val="002060"/>
                </a:solidFill>
              </a:rPr>
              <a:t>ИСО</a:t>
            </a:r>
            <a:r>
              <a:rPr lang="en-US" sz="1800" dirty="0">
                <a:solidFill>
                  <a:srgbClr val="002060"/>
                </a:solidFill>
              </a:rPr>
              <a:t> 14001:20</a:t>
            </a:r>
            <a:r>
              <a:rPr lang="ru-RU" sz="1800" dirty="0">
                <a:solidFill>
                  <a:srgbClr val="002060"/>
                </a:solidFill>
              </a:rPr>
              <a:t>15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r>
              <a:rPr lang="ru-RU" sz="1800" dirty="0">
                <a:solidFill>
                  <a:srgbClr val="002060"/>
                </a:solidFill>
              </a:rPr>
              <a:t>и</a:t>
            </a:r>
            <a:r>
              <a:rPr lang="en-US" sz="1800" dirty="0">
                <a:solidFill>
                  <a:srgbClr val="002060"/>
                </a:solidFill>
              </a:rPr>
              <a:t> OHSAS 18001:2007 </a:t>
            </a:r>
            <a:endParaRPr lang="ru-RU" sz="1800" dirty="0">
              <a:solidFill>
                <a:srgbClr val="002060"/>
              </a:solidFill>
            </a:endParaRPr>
          </a:p>
          <a:p>
            <a:r>
              <a:rPr lang="ru-RU" sz="1800" dirty="0">
                <a:solidFill>
                  <a:srgbClr val="002060"/>
                </a:solidFill>
              </a:rPr>
              <a:t>Проектные решения для нефтегазовых, химических, горнодобывающих, энергетических</a:t>
            </a:r>
            <a:r>
              <a:rPr lang="en-US" sz="1800" dirty="0">
                <a:solidFill>
                  <a:srgbClr val="002060"/>
                </a:solidFill>
              </a:rPr>
              <a:t>,</a:t>
            </a:r>
            <a:r>
              <a:rPr lang="ru-RU" sz="1800" dirty="0">
                <a:solidFill>
                  <a:srgbClr val="002060"/>
                </a:solidFill>
              </a:rPr>
              <a:t> инфраструктурных и жилищных проектов</a:t>
            </a:r>
            <a:r>
              <a:rPr lang="en-US" sz="1800" dirty="0">
                <a:solidFill>
                  <a:srgbClr val="002060"/>
                </a:solidFill>
              </a:rPr>
              <a:t> </a:t>
            </a:r>
            <a:endParaRPr lang="ru-RU" sz="1800" dirty="0">
              <a:solidFill>
                <a:srgbClr val="002060"/>
              </a:solidFill>
            </a:endParaRPr>
          </a:p>
          <a:p>
            <a:r>
              <a:rPr lang="ru-RU" sz="1800" dirty="0">
                <a:solidFill>
                  <a:srgbClr val="002060"/>
                </a:solidFill>
              </a:rPr>
              <a:t>Мобилизация во всех регионах РК</a:t>
            </a:r>
            <a:endParaRPr lang="en-US" sz="1800" dirty="0">
              <a:solidFill>
                <a:srgbClr val="002060"/>
              </a:solidFill>
            </a:endParaRPr>
          </a:p>
          <a:p>
            <a:endParaRPr lang="en-US" sz="1600" dirty="0">
              <a:solidFill>
                <a:srgbClr val="002060"/>
              </a:solidFill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4791456" y="654479"/>
            <a:ext cx="6973824" cy="4727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0" y="6388608"/>
            <a:ext cx="12192000" cy="4693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>
            <a:off x="3951404" y="5363228"/>
            <a:ext cx="4111941" cy="149933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innerShdw>
              <a:schemeClr val="bg1">
                <a:lumMod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692" y="6012395"/>
            <a:ext cx="1811363" cy="62391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74907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369835" y="1036496"/>
            <a:ext cx="8140204" cy="1423987"/>
          </a:xfrm>
          <a:prstGeom prst="rect">
            <a:avLst/>
          </a:prstGeom>
          <a:effectLst/>
        </p:spPr>
        <p:txBody>
          <a:bodyPr vert="horz" lIns="74295" tIns="37148" rIns="74295" bIns="3714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endParaRPr lang="ru-RU" sz="325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027442"/>
              </p:ext>
            </p:extLst>
          </p:nvPr>
        </p:nvGraphicFramePr>
        <p:xfrm>
          <a:off x="364777" y="842820"/>
          <a:ext cx="11512680" cy="58094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265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861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3446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Проект 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«Реконструкция разводящих сетей водоснабжения в селе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Шубар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Целиноградского района 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Акмолинской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области».(</a:t>
                      </a:r>
                      <a:r>
                        <a:rPr lang="ru-RU" sz="1800" b="1" kern="1200" dirty="0" err="1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с.Шубар</a:t>
                      </a:r>
                      <a:r>
                        <a:rPr lang="ru-RU" sz="18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/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30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/>
                        <a:t>Сумма контракта</a:t>
                      </a:r>
                      <a:r>
                        <a:rPr lang="en-US" sz="1800" b="1" dirty="0"/>
                        <a:t>:</a:t>
                      </a:r>
                      <a:r>
                        <a:rPr lang="ru-RU" sz="1800" b="1" dirty="0"/>
                        <a:t>  </a:t>
                      </a:r>
                      <a:r>
                        <a:rPr lang="ru-RU" sz="1800" dirty="0"/>
                        <a:t>конфиденциальная информация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12201">
                <a:tc>
                  <a:txBody>
                    <a:bodyPr/>
                    <a:lstStyle/>
                    <a:p>
                      <a:r>
                        <a:rPr lang="ru-RU" sz="1800" b="1" dirty="0" smtClean="0"/>
                        <a:t>Заказчик: 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ГУ «Отдел строительства</a:t>
                      </a:r>
                      <a:r>
                        <a:rPr lang="ru-RU" sz="18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Целиноградского района</a:t>
                      </a: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968475">
                <a:tc>
                  <a:txBody>
                    <a:bodyPr/>
                    <a:lstStyle/>
                    <a:p>
                      <a:pPr lvl="0" algn="l"/>
                      <a:r>
                        <a:rPr lang="ru-RU" sz="1800" b="1" dirty="0"/>
                        <a:t>Объем работ: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Работы по ремонту/реконструкции систем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водоснабжения/водопровода</a:t>
                      </a:r>
                      <a:endParaRPr lang="ru-RU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4978401" y="516415"/>
            <a:ext cx="6899056" cy="327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889" y="1065576"/>
            <a:ext cx="6398079" cy="512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4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2369835" y="1036496"/>
            <a:ext cx="8140204" cy="1423987"/>
          </a:xfrm>
          <a:prstGeom prst="rect">
            <a:avLst/>
          </a:prstGeom>
          <a:effectLst/>
        </p:spPr>
        <p:txBody>
          <a:bodyPr vert="horz" lIns="74295" tIns="37148" rIns="74295" bIns="3714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endParaRPr lang="ru-RU" sz="325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7115450"/>
              </p:ext>
            </p:extLst>
          </p:nvPr>
        </p:nvGraphicFramePr>
        <p:xfrm>
          <a:off x="377371" y="842820"/>
          <a:ext cx="11500085" cy="58171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155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8454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38071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Проект Реконструкция сетей водоснабжения с. </a:t>
                      </a:r>
                      <a:r>
                        <a:rPr lang="ru-RU" sz="1500" dirty="0" err="1"/>
                        <a:t>Ахмирово</a:t>
                      </a:r>
                      <a:r>
                        <a:rPr lang="ru-RU" sz="1500" dirty="0"/>
                        <a:t/>
                      </a:r>
                      <a:br>
                        <a:rPr lang="ru-RU" sz="1500" dirty="0"/>
                      </a:br>
                      <a:r>
                        <a:rPr lang="ru-RU" sz="1500" dirty="0"/>
                        <a:t>г. Усть-Каменогорска ВКО (2 очередь)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/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15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/>
                        <a:t>Сумма контракта</a:t>
                      </a:r>
                      <a:r>
                        <a:rPr lang="en-US" sz="1500" b="1" dirty="0"/>
                        <a:t>:</a:t>
                      </a:r>
                      <a:r>
                        <a:rPr lang="ru-RU" sz="1500" b="1" dirty="0"/>
                        <a:t>  </a:t>
                      </a:r>
                      <a:r>
                        <a:rPr lang="ru-RU" sz="1500" dirty="0"/>
                        <a:t>конфиденциальная информация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38071">
                <a:tc>
                  <a:txBody>
                    <a:bodyPr/>
                    <a:lstStyle/>
                    <a:p>
                      <a:r>
                        <a:rPr lang="ru-RU" sz="1500" b="1" dirty="0"/>
                        <a:t>Заказчик: </a:t>
                      </a:r>
                      <a:r>
                        <a:rPr lang="ru-RU" sz="1500" dirty="0"/>
                        <a:t>ГУ «Отдел ЖКХ, пассажирского транспорта и автомобильных дорог г. Усть-Каменогорск»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49476">
                <a:tc>
                  <a:txBody>
                    <a:bodyPr/>
                    <a:lstStyle/>
                    <a:p>
                      <a:pPr lvl="0" algn="l"/>
                      <a:r>
                        <a:rPr lang="ru-RU" sz="1500" b="1" dirty="0"/>
                        <a:t>Объем работ:</a:t>
                      </a:r>
                    </a:p>
                    <a:p>
                      <a:pPr lvl="0" algn="l"/>
                      <a:r>
                        <a:rPr lang="ru-RU" sz="1500" dirty="0"/>
                        <a:t>Водоснабжение предусмотрено по  следующей схеме:</a:t>
                      </a:r>
                    </a:p>
                    <a:p>
                      <a:pPr lvl="0" algn="l"/>
                      <a:r>
                        <a:rPr lang="ru-RU" sz="1500" dirty="0"/>
                        <a:t>- вода из существующей насосной станции третьего подъема по двум водоводам диаметром 200 мм подается в разводящую кольцевую сеть;</a:t>
                      </a:r>
                    </a:p>
                    <a:p>
                      <a:pPr lvl="0" algn="l">
                        <a:buFontTx/>
                        <a:buChar char="-"/>
                      </a:pPr>
                      <a:r>
                        <a:rPr lang="ru-RU" sz="1500" dirty="0"/>
                        <a:t>водопроводные сети запроектированы кольцевыми из </a:t>
                      </a:r>
                      <a:r>
                        <a:rPr lang="ru-RU" sz="1500" dirty="0" err="1"/>
                        <a:t>пнд</a:t>
                      </a:r>
                      <a:r>
                        <a:rPr lang="ru-RU" sz="1500" dirty="0"/>
                        <a:t> труб РЕ 100 SDR 17 и стальных труб условным диаметром 20-150мм.</a:t>
                      </a:r>
                    </a:p>
                    <a:p>
                      <a:pPr lvl="0" algn="l">
                        <a:buFontTx/>
                        <a:buChar char="-"/>
                      </a:pPr>
                      <a:r>
                        <a:rPr lang="ru-RU" sz="1500" dirty="0"/>
                        <a:t>Общая протяженность трассы водопровода составляет – 34934 м (в том числе подключение к индивидуальному жилью – 11510 м.)</a:t>
                      </a:r>
                    </a:p>
                    <a:p>
                      <a:pPr lvl="0" algn="l">
                        <a:buFontTx/>
                        <a:buChar char="-"/>
                      </a:pPr>
                      <a:r>
                        <a:rPr lang="ru-RU" sz="1500" dirty="0"/>
                        <a:t>Реализация  строительства 2 очереди  обеспечит качественной питьевой водой </a:t>
                      </a:r>
                      <a:r>
                        <a:rPr lang="ru-RU" sz="1500" dirty="0" err="1"/>
                        <a:t>с.Ахмирово</a:t>
                      </a:r>
                      <a:r>
                        <a:rPr lang="ru-RU" sz="1500" dirty="0"/>
                        <a:t>.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4978401" y="516415"/>
            <a:ext cx="6899056" cy="327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98" y="1291218"/>
            <a:ext cx="5827487" cy="482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2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369835" y="1036496"/>
            <a:ext cx="8140204" cy="1423987"/>
          </a:xfrm>
          <a:prstGeom prst="rect">
            <a:avLst/>
          </a:prstGeom>
          <a:effectLst/>
        </p:spPr>
        <p:txBody>
          <a:bodyPr vert="horz" lIns="74295" tIns="37148" rIns="74295" bIns="3714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endParaRPr lang="ru-RU" sz="325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4978401" y="516415"/>
            <a:ext cx="6899056" cy="327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693970"/>
              </p:ext>
            </p:extLst>
          </p:nvPr>
        </p:nvGraphicFramePr>
        <p:xfrm>
          <a:off x="348343" y="1036495"/>
          <a:ext cx="11529113" cy="550944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590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700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260806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Реконструкция канализационных сетей, канализационных очистных сооружений, канализационных насосных станция кнс-1, кнс-2, кнс-3 в г. Абай, п. Карабас </a:t>
                      </a:r>
                      <a:r>
                        <a:rPr lang="ru-RU" sz="1500" dirty="0" err="1"/>
                        <a:t>Абайского</a:t>
                      </a:r>
                      <a:r>
                        <a:rPr lang="ru-RU" sz="1500" dirty="0"/>
                        <a:t> района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/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15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/>
                        <a:t>Сумма контракта</a:t>
                      </a:r>
                      <a:r>
                        <a:rPr lang="en-US" sz="1500" b="1" dirty="0"/>
                        <a:t>:</a:t>
                      </a:r>
                      <a:r>
                        <a:rPr lang="ru-RU" sz="1500" b="1" dirty="0"/>
                        <a:t>  </a:t>
                      </a:r>
                      <a:r>
                        <a:rPr lang="ru-RU" sz="1500" dirty="0"/>
                        <a:t>конфиденциальная информация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1577">
                <a:tc>
                  <a:txBody>
                    <a:bodyPr/>
                    <a:lstStyle/>
                    <a:p>
                      <a:r>
                        <a:rPr lang="ru-RU" sz="1500" b="1" dirty="0"/>
                        <a:t>Заказчик: </a:t>
                      </a:r>
                      <a:r>
                        <a:rPr lang="ru-RU" sz="1500" dirty="0"/>
                        <a:t>ГУ  «Отдел строительства </a:t>
                      </a:r>
                      <a:r>
                        <a:rPr lang="ru-RU" sz="1500" dirty="0" err="1"/>
                        <a:t>Абайского</a:t>
                      </a:r>
                      <a:r>
                        <a:rPr lang="ru-RU" sz="1500" dirty="0"/>
                        <a:t> района»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25528">
                <a:tc>
                  <a:txBody>
                    <a:bodyPr/>
                    <a:lstStyle/>
                    <a:p>
                      <a:pPr lvl="0" algn="l"/>
                      <a:r>
                        <a:rPr lang="ru-RU" sz="1500" b="1" dirty="0"/>
                        <a:t>Объем работ:</a:t>
                      </a:r>
                    </a:p>
                    <a:p>
                      <a:pPr lvl="0" algn="l"/>
                      <a:r>
                        <a:rPr lang="ru-RU" sz="1500" dirty="0"/>
                        <a:t>Мощность проекта на расчетный срок – 7,482 тыс. м3/</a:t>
                      </a:r>
                      <a:r>
                        <a:rPr lang="ru-RU" sz="1500" dirty="0" err="1"/>
                        <a:t>сут</a:t>
                      </a:r>
                      <a:r>
                        <a:rPr lang="ru-RU" sz="1500" dirty="0"/>
                        <a:t>. На перспективу – 8,742 тыс. м3/</a:t>
                      </a:r>
                      <a:r>
                        <a:rPr lang="ru-RU" sz="1500" dirty="0" err="1"/>
                        <a:t>сут</a:t>
                      </a:r>
                      <a:r>
                        <a:rPr lang="ru-RU" sz="1500" dirty="0"/>
                        <a:t>.</a:t>
                      </a:r>
                    </a:p>
                    <a:p>
                      <a:pPr lvl="0" algn="l"/>
                      <a:r>
                        <a:rPr lang="ru-RU" sz="1500" dirty="0"/>
                        <a:t>Общая протяженность сетей г. Абай самотечной канализации составляет – 40 404 м. Напорной канализации составляет – 10 955 м.</a:t>
                      </a:r>
                    </a:p>
                    <a:p>
                      <a:pPr lvl="0" algn="l"/>
                      <a:r>
                        <a:rPr lang="ru-RU" sz="1500" dirty="0"/>
                        <a:t>Общая протяженность проектируемых сетей п. Карабас самотечной канализации составляет – 22 553 м. Напорной канализации составляет – 7 690 м.</a:t>
                      </a:r>
                    </a:p>
                    <a:p>
                      <a:pPr lvl="0" algn="l"/>
                      <a:r>
                        <a:rPr lang="ru-RU" sz="1500" dirty="0"/>
                        <a:t>Осуществление проекта приведет к улучшению санитарно – эпидемиологического состояния города. 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767" y="1359234"/>
            <a:ext cx="5974861" cy="45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2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978401" y="516415"/>
            <a:ext cx="6899056" cy="327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 txBox="1">
            <a:spLocks/>
          </p:cNvSpPr>
          <p:nvPr/>
        </p:nvSpPr>
        <p:spPr>
          <a:xfrm>
            <a:off x="2369835" y="1036496"/>
            <a:ext cx="8140204" cy="1423987"/>
          </a:xfrm>
          <a:prstGeom prst="rect">
            <a:avLst/>
          </a:prstGeom>
          <a:effectLst/>
        </p:spPr>
        <p:txBody>
          <a:bodyPr vert="horz" lIns="74295" tIns="37148" rIns="74295" bIns="3714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endParaRPr lang="ru-RU" sz="325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5953307"/>
              </p:ext>
            </p:extLst>
          </p:nvPr>
        </p:nvGraphicFramePr>
        <p:xfrm>
          <a:off x="232230" y="1036496"/>
          <a:ext cx="11538856" cy="558201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171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217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1944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Проект строительство канализационных очистных сооружений в левобережной части г.Атырау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/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90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/>
                        <a:t>Сумма контракта</a:t>
                      </a:r>
                      <a:r>
                        <a:rPr lang="en-US" sz="1500" b="1" dirty="0"/>
                        <a:t>:</a:t>
                      </a:r>
                      <a:r>
                        <a:rPr lang="ru-RU" sz="1500" b="1" dirty="0"/>
                        <a:t>  </a:t>
                      </a:r>
                      <a:r>
                        <a:rPr lang="ru-RU" sz="1500" dirty="0"/>
                        <a:t>конфиденциальная информация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8597">
                <a:tc>
                  <a:txBody>
                    <a:bodyPr/>
                    <a:lstStyle/>
                    <a:p>
                      <a:r>
                        <a:rPr lang="ru-RU" sz="1500" b="1" dirty="0"/>
                        <a:t>Заказчик</a:t>
                      </a:r>
                      <a:r>
                        <a:rPr lang="ru-RU" sz="1500" dirty="0"/>
                        <a:t>: АО «Павлодарский речной порт»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34951">
                <a:tc>
                  <a:txBody>
                    <a:bodyPr/>
                    <a:lstStyle/>
                    <a:p>
                      <a:pPr lvl="0" algn="l"/>
                      <a:r>
                        <a:rPr lang="ru-RU" sz="1500" b="1" dirty="0"/>
                        <a:t>Объем работ:</a:t>
                      </a:r>
                    </a:p>
                    <a:p>
                      <a:pPr lvl="0" algn="l"/>
                      <a:r>
                        <a:rPr lang="ru-RU" sz="1500" dirty="0"/>
                        <a:t>Общая протяженность труб – 5 592 м;</a:t>
                      </a:r>
                    </a:p>
                    <a:p>
                      <a:pPr lvl="0" algn="l"/>
                      <a:r>
                        <a:rPr lang="ru-RU" sz="1500" dirty="0"/>
                        <a:t>Площадка для хранения осадка – 3 150 м3;</a:t>
                      </a:r>
                    </a:p>
                    <a:p>
                      <a:pPr lvl="0" algn="l"/>
                      <a:r>
                        <a:rPr lang="ru-RU" sz="1500" dirty="0"/>
                        <a:t>Железобетонные камеры – 16 </a:t>
                      </a:r>
                      <a:r>
                        <a:rPr lang="ru-RU" sz="1500" dirty="0" err="1"/>
                        <a:t>шт</a:t>
                      </a:r>
                      <a:r>
                        <a:rPr lang="ru-RU" sz="1500" dirty="0"/>
                        <a:t>;</a:t>
                      </a:r>
                    </a:p>
                    <a:p>
                      <a:pPr lvl="0" algn="l"/>
                      <a:r>
                        <a:rPr lang="ru-RU" sz="1500" dirty="0"/>
                        <a:t>Дороги и площадки – 41 314 м2.</a:t>
                      </a:r>
                    </a:p>
                    <a:p>
                      <a:pPr lvl="0" algn="l"/>
                      <a:endParaRPr lang="ru-RU" sz="1500" baseline="0" dirty="0"/>
                    </a:p>
                    <a:p>
                      <a:pPr lvl="0" algn="l"/>
                      <a:r>
                        <a:rPr lang="ru-RU" sz="1500" baseline="0" dirty="0"/>
                        <a:t>Строительство осуществляется в соответствии с высокими стандартами качества и безопасности. Начало строительства в 2017 году. Завершение проекта ожидается в начале 2019 года.</a:t>
                      </a:r>
                    </a:p>
                    <a:p>
                      <a:pPr lvl="0" algn="l"/>
                      <a:r>
                        <a:rPr lang="ru-RU" sz="1500" baseline="0" dirty="0"/>
                        <a:t> 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8553" y="1359233"/>
            <a:ext cx="5790190" cy="4486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1882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 txBox="1">
            <a:spLocks/>
          </p:cNvSpPr>
          <p:nvPr/>
        </p:nvSpPr>
        <p:spPr>
          <a:xfrm>
            <a:off x="2369835" y="1036496"/>
            <a:ext cx="8140204" cy="1423987"/>
          </a:xfrm>
          <a:prstGeom prst="rect">
            <a:avLst/>
          </a:prstGeom>
          <a:effectLst/>
        </p:spPr>
        <p:txBody>
          <a:bodyPr vert="horz" lIns="74295" tIns="37148" rIns="74295" bIns="3714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endParaRPr lang="ru-RU" sz="3251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154516"/>
              </p:ext>
            </p:extLst>
          </p:nvPr>
        </p:nvGraphicFramePr>
        <p:xfrm>
          <a:off x="232229" y="1162419"/>
          <a:ext cx="11645227" cy="547737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073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378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02211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Проектирование и строительство всесезонного</a:t>
                      </a:r>
                      <a:r>
                        <a:rPr lang="ru-RU" sz="1500" baseline="0" dirty="0"/>
                        <a:t> комплекса мойки вагонов на 25 вагонов, г. Астана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/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368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/>
                        <a:t>Сумма контракта</a:t>
                      </a:r>
                      <a:r>
                        <a:rPr lang="en-US" sz="1500" b="1" dirty="0"/>
                        <a:t>:</a:t>
                      </a:r>
                      <a:r>
                        <a:rPr lang="ru-RU" sz="1500" b="1" dirty="0"/>
                        <a:t>  </a:t>
                      </a:r>
                      <a:r>
                        <a:rPr lang="ru-RU" sz="1500" dirty="0"/>
                        <a:t>конфиденциальная информация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1499">
                <a:tc>
                  <a:txBody>
                    <a:bodyPr/>
                    <a:lstStyle/>
                    <a:p>
                      <a:r>
                        <a:rPr lang="ru-RU" sz="1500" b="1" dirty="0"/>
                        <a:t>Заказчик: </a:t>
                      </a:r>
                      <a:r>
                        <a:rPr lang="ru-RU" sz="1500" dirty="0"/>
                        <a:t>Казахстан Темир Жолы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66806">
                <a:tc>
                  <a:txBody>
                    <a:bodyPr/>
                    <a:lstStyle/>
                    <a:p>
                      <a:pPr lvl="0" algn="l"/>
                      <a:r>
                        <a:rPr lang="ru-RU" sz="1500" b="1" dirty="0"/>
                        <a:t>Объем работ:</a:t>
                      </a:r>
                    </a:p>
                    <a:p>
                      <a:pPr lvl="0" algn="l"/>
                      <a:r>
                        <a:rPr lang="ru-RU" sz="1500" dirty="0"/>
                        <a:t>Вагономоечный цех с галереей</a:t>
                      </a:r>
                      <a:r>
                        <a:rPr lang="ru-RU" sz="1500" baseline="0" dirty="0"/>
                        <a:t>       5996 м2</a:t>
                      </a:r>
                    </a:p>
                    <a:p>
                      <a:pPr lvl="0" algn="l"/>
                      <a:r>
                        <a:rPr lang="ru-RU" sz="1500" baseline="0" dirty="0"/>
                        <a:t>Подсобно-складское помещение    178,6 м2</a:t>
                      </a:r>
                    </a:p>
                    <a:p>
                      <a:pPr lvl="0" algn="l"/>
                      <a:r>
                        <a:rPr lang="ru-RU" sz="1500" baseline="0" dirty="0"/>
                        <a:t>Служебно-техническое помещение   533 м2</a:t>
                      </a:r>
                    </a:p>
                    <a:p>
                      <a:pPr lvl="0" algn="l"/>
                      <a:r>
                        <a:rPr lang="ru-RU" sz="1500" baseline="0" dirty="0"/>
                        <a:t>Помещение для подземных резервуаров  252 м2</a:t>
                      </a:r>
                    </a:p>
                    <a:p>
                      <a:pPr lvl="0" algn="l"/>
                      <a:endParaRPr lang="ru-RU" sz="1500" baseline="0" dirty="0"/>
                    </a:p>
                    <a:p>
                      <a:pPr lvl="0" algn="l"/>
                      <a:r>
                        <a:rPr lang="ru-RU" sz="1500" baseline="0" dirty="0"/>
                        <a:t>Проектирование и строительство осуществляется в соответствии с высокими стандартами качества и безопасности для обеспечения наилучшей работы инженерных сетей, оборотной системы водоснабжения, использования реагентов, процессов очистки отработанной воды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Рисунок 6" descr="C:\Users\CCT-058\Desktop\Астана ВОКЗАЛ\Фото Мойки\1 Состав въезжает в Вагономоечный цех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170" y="1359234"/>
            <a:ext cx="3020787" cy="2149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53" y="1359234"/>
            <a:ext cx="3327319" cy="2149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53" y="3623709"/>
            <a:ext cx="2986107" cy="28799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0" y="3623708"/>
            <a:ext cx="3344907" cy="287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2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369835" y="1036496"/>
            <a:ext cx="8140204" cy="1423987"/>
          </a:xfrm>
          <a:prstGeom prst="rect">
            <a:avLst/>
          </a:prstGeom>
          <a:effectLst/>
        </p:spPr>
        <p:txBody>
          <a:bodyPr vert="horz" lIns="74295" tIns="37148" rIns="74295" bIns="3714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endParaRPr lang="ru-RU" sz="325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594455"/>
              </p:ext>
            </p:extLst>
          </p:nvPr>
        </p:nvGraphicFramePr>
        <p:xfrm>
          <a:off x="319758" y="937259"/>
          <a:ext cx="11557699" cy="549419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40255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1551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24342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Разработка ТЭО «Строительство грузопассажирского аэропорта специальной экономической зоны «Хоргос-Восточные ворота»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/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587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/>
                        <a:t>Сумма контракта</a:t>
                      </a:r>
                      <a:r>
                        <a:rPr lang="en-US" sz="1500" b="1" dirty="0"/>
                        <a:t>:</a:t>
                      </a:r>
                      <a:r>
                        <a:rPr lang="ru-RU" sz="1500" b="1" dirty="0"/>
                        <a:t>  </a:t>
                      </a:r>
                      <a:r>
                        <a:rPr lang="ru-RU" sz="1500" dirty="0"/>
                        <a:t>конфиденциальная информация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5927">
                <a:tc>
                  <a:txBody>
                    <a:bodyPr/>
                    <a:lstStyle/>
                    <a:p>
                      <a:r>
                        <a:rPr lang="ru-RU" sz="1500" b="1" dirty="0"/>
                        <a:t>Заказчик: </a:t>
                      </a:r>
                      <a:r>
                        <a:rPr lang="ru-RU" sz="1500" dirty="0"/>
                        <a:t>АО «УК «СЭЗ Хоргос-Восточные ворота»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85196">
                <a:tc>
                  <a:txBody>
                    <a:bodyPr/>
                    <a:lstStyle/>
                    <a:p>
                      <a:pPr lvl="0" algn="l"/>
                      <a:r>
                        <a:rPr lang="ru-RU" sz="1500" b="1" dirty="0"/>
                        <a:t>Объем работ:</a:t>
                      </a:r>
                    </a:p>
                    <a:p>
                      <a:pPr marL="0" indent="268288">
                        <a:buFont typeface="Wingdings" pitchFamily="2" charset="2"/>
                        <a:buChar char="q"/>
                      </a:pPr>
                      <a:r>
                        <a:rPr lang="ru-RU" sz="1500" dirty="0"/>
                        <a:t>Месторасположение грузопассажирского аэропорта в Панфиловском районе Алматинской области;</a:t>
                      </a:r>
                    </a:p>
                    <a:p>
                      <a:pPr marL="0" indent="268288" algn="just">
                        <a:buFont typeface="Wingdings" pitchFamily="2" charset="2"/>
                        <a:buChar char="q"/>
                      </a:pPr>
                      <a:r>
                        <a:rPr lang="ru-RU" sz="1500" dirty="0"/>
                        <a:t>Расчетным самолетом является </a:t>
                      </a:r>
                      <a:r>
                        <a:rPr lang="en-US" sz="1500" dirty="0"/>
                        <a:t>Boeing </a:t>
                      </a:r>
                      <a:r>
                        <a:rPr lang="ru-RU" sz="1500" dirty="0"/>
                        <a:t>747-400F; </a:t>
                      </a:r>
                    </a:p>
                    <a:p>
                      <a:pPr marL="0" indent="268288">
                        <a:buFont typeface="Wingdings" pitchFamily="2" charset="2"/>
                        <a:buChar char="q"/>
                      </a:pPr>
                      <a:r>
                        <a:rPr lang="ru-RU" sz="1500" dirty="0"/>
                        <a:t>Длина взлетно-посадочной полосы аэропорта составит 4600 м.</a:t>
                      </a:r>
                    </a:p>
                    <a:p>
                      <a:pPr marL="0" indent="268288">
                        <a:buFont typeface="Wingdings" pitchFamily="2" charset="2"/>
                        <a:buChar char="q"/>
                      </a:pPr>
                      <a:r>
                        <a:rPr lang="ru-RU" sz="1500" dirty="0"/>
                        <a:t>Аэродром СЭЗ «Хоргос-Восточные ворота» относится к классу «А», по международным стандартам – «4Е».</a:t>
                      </a:r>
                    </a:p>
                    <a:p>
                      <a:pPr marL="0" indent="268288" algn="just">
                        <a:buFont typeface="Wingdings" pitchFamily="2" charset="2"/>
                        <a:buChar char="q"/>
                      </a:pPr>
                      <a:r>
                        <a:rPr lang="ru-RU" sz="1500" dirty="0"/>
                        <a:t>Грузооборот аэропорта 25,6 тыс. тонн в год или 377 тонн в сутки.</a:t>
                      </a:r>
                    </a:p>
                    <a:p>
                      <a:pPr marL="0" indent="268288" algn="just">
                        <a:buFont typeface="Wingdings" pitchFamily="2" charset="2"/>
                        <a:buChar char="q"/>
                      </a:pPr>
                      <a:r>
                        <a:rPr lang="ru-RU" sz="1500" dirty="0" err="1"/>
                        <a:t>Пасажирооборот</a:t>
                      </a:r>
                      <a:r>
                        <a:rPr lang="ru-RU" sz="1500" dirty="0"/>
                        <a:t> 284 тыс. в год или 200 пассажиров в час.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78111" y="3594156"/>
            <a:ext cx="5577619" cy="2578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8112" y="1149320"/>
            <a:ext cx="5577618" cy="223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1882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369835" y="1036496"/>
            <a:ext cx="8140204" cy="1423987"/>
          </a:xfrm>
          <a:prstGeom prst="rect">
            <a:avLst/>
          </a:prstGeom>
          <a:effectLst/>
        </p:spPr>
        <p:txBody>
          <a:bodyPr vert="horz" lIns="74295" tIns="37148" rIns="74295" bIns="3714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endParaRPr lang="ru-RU" sz="325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РЕАЛИЗУЮЩИЙ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978401" y="516415"/>
            <a:ext cx="6899056" cy="3274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285937"/>
              </p:ext>
            </p:extLst>
          </p:nvPr>
        </p:nvGraphicFramePr>
        <p:xfrm>
          <a:off x="365760" y="948691"/>
          <a:ext cx="11511697" cy="56921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663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453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90104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Строительство паромного комплекса в порту Курык и эксплуатация универсальных грузопассажирских паромов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l"/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68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/>
                        <a:t>Сумма контракта</a:t>
                      </a:r>
                      <a:r>
                        <a:rPr lang="en-US" sz="1500" b="1" dirty="0"/>
                        <a:t>:</a:t>
                      </a:r>
                      <a:r>
                        <a:rPr lang="ru-RU" sz="1500" b="1" dirty="0"/>
                        <a:t>  </a:t>
                      </a:r>
                      <a:r>
                        <a:rPr lang="ru-RU" sz="1500" dirty="0"/>
                        <a:t>конфиденциальная информация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06861">
                <a:tc>
                  <a:txBody>
                    <a:bodyPr/>
                    <a:lstStyle/>
                    <a:p>
                      <a:r>
                        <a:rPr lang="ru-RU" sz="1500" b="1" dirty="0"/>
                        <a:t>Заказчик: </a:t>
                      </a:r>
                      <a:r>
                        <a:rPr lang="ru-RU" sz="1500" dirty="0"/>
                        <a:t>Казахстан Темир Жолы, ТОО «Концерн Найза Курылыс»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88312">
                <a:tc>
                  <a:txBody>
                    <a:bodyPr/>
                    <a:lstStyle/>
                    <a:p>
                      <a:pPr lvl="0" algn="l"/>
                      <a:r>
                        <a:rPr lang="ru-RU" sz="1500" b="1" dirty="0"/>
                        <a:t>Объем работ:</a:t>
                      </a:r>
                    </a:p>
                    <a:p>
                      <a:pPr lvl="0" algn="l"/>
                      <a:r>
                        <a:rPr lang="ru-RU" sz="1500" dirty="0"/>
                        <a:t>II пусковой комплекс: «Внутриплощадочные инженерные сети: Наружные </a:t>
                      </a:r>
                    </a:p>
                    <a:p>
                      <a:pPr lvl="0" algn="l"/>
                      <a:r>
                        <a:rPr lang="ru-RU" sz="1500" dirty="0"/>
                        <a:t>сети водопровода и канализации», «Сортировочная станция».</a:t>
                      </a:r>
                    </a:p>
                    <a:p>
                      <a:pPr lvl="0" algn="l"/>
                      <a:r>
                        <a:rPr lang="ru-RU" sz="1500" dirty="0"/>
                        <a:t>В настоящее время вторая фаза строительства завершена, порт введен в эксплуатацию, позволяющий обрабатывать паромы с железнодорожными вагонами в круглосуточном режиме. Налаженная железнодорожная линия содержит 2 парка А и Б. Каждый парк содержит по 6 выставочных линий, обеспечивающих необходимые маневровые операции с вагонами.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1629" y="1242349"/>
            <a:ext cx="3105151" cy="219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1629" y="3650888"/>
            <a:ext cx="3105151" cy="269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0" y="3646283"/>
            <a:ext cx="3056994" cy="26973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950" y="1242349"/>
            <a:ext cx="3017520" cy="219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2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369835" y="1036496"/>
            <a:ext cx="8140204" cy="1423987"/>
          </a:xfrm>
          <a:prstGeom prst="rect">
            <a:avLst/>
          </a:prstGeom>
          <a:effectLst/>
        </p:spPr>
        <p:txBody>
          <a:bodyPr vert="horz" lIns="74295" tIns="37148" rIns="74295" bIns="3714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endParaRPr lang="ru-RU" sz="3251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769289"/>
              </p:ext>
            </p:extLst>
          </p:nvPr>
        </p:nvGraphicFramePr>
        <p:xfrm>
          <a:off x="400050" y="1076485"/>
          <a:ext cx="11224260" cy="556434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463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779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1565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Проект по управлению</a:t>
                      </a:r>
                      <a:r>
                        <a:rPr lang="ru-RU" sz="1500" baseline="0" dirty="0"/>
                        <a:t> отходами  в </a:t>
                      </a:r>
                      <a:r>
                        <a:rPr lang="ru-RU" sz="1500" baseline="0" dirty="0" err="1"/>
                        <a:t>г.Актау</a:t>
                      </a:r>
                      <a:r>
                        <a:rPr lang="ru-RU" sz="1500" baseline="0" dirty="0"/>
                        <a:t>, строительство нового полигона</a:t>
                      </a:r>
                      <a:endParaRPr lang="ru-RU" sz="1500" dirty="0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ru-RU" sz="1500" dirty="0"/>
                    </a:p>
                    <a:p>
                      <a:r>
                        <a:rPr lang="ru-RU" sz="1900" kern="1200" dirty="0">
                          <a:effectLst/>
                        </a:rPr>
                        <a:t> </a:t>
                      </a:r>
                    </a:p>
                    <a:p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63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/>
                        <a:t>Сумма контракта</a:t>
                      </a:r>
                      <a:r>
                        <a:rPr lang="en-US" sz="1500" b="1" dirty="0"/>
                        <a:t>:</a:t>
                      </a:r>
                      <a:r>
                        <a:rPr lang="ru-RU" sz="1500" b="1" dirty="0"/>
                        <a:t>  </a:t>
                      </a:r>
                      <a:r>
                        <a:rPr lang="ru-RU" sz="1500" dirty="0"/>
                        <a:t>конфиденциальная информация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156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/>
                        <a:t>Заказчик: </a:t>
                      </a:r>
                      <a:r>
                        <a:rPr lang="ru-RU" sz="1500" dirty="0"/>
                        <a:t>Государственное коммунальное предприятие «</a:t>
                      </a:r>
                      <a:r>
                        <a:rPr lang="ru-RU" sz="1500" dirty="0" err="1"/>
                        <a:t>Коктем</a:t>
                      </a:r>
                      <a:r>
                        <a:rPr lang="ru-RU" sz="1500" dirty="0"/>
                        <a:t>»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086684">
                <a:tc>
                  <a:txBody>
                    <a:bodyPr/>
                    <a:lstStyle/>
                    <a:p>
                      <a:pPr lvl="0" algn="l"/>
                      <a:r>
                        <a:rPr lang="ru-RU" sz="1500" b="1" baseline="0" dirty="0"/>
                        <a:t>Описание проекта: </a:t>
                      </a:r>
                      <a:r>
                        <a:rPr lang="ru-RU" sz="1500" baseline="0" dirty="0"/>
                        <a:t>Использование новейших европейских технологий при</a:t>
                      </a:r>
                      <a:r>
                        <a:rPr lang="ru-RU" sz="1500" dirty="0"/>
                        <a:t> строительство</a:t>
                      </a:r>
                      <a:r>
                        <a:rPr lang="ru-RU" sz="1500" baseline="0" dirty="0"/>
                        <a:t> полигона ТБО по ячеечному типу с учетом создания уклонов для сбора фильтрата и последующего завода по прессованию ТБО, позволит сэкономить до 90% земли используемой на традиционных полигонах.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80" y="1359234"/>
            <a:ext cx="3093720" cy="22069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781" y="3689308"/>
            <a:ext cx="3093719" cy="282837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230" y="1359233"/>
            <a:ext cx="2754631" cy="22069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230" y="3689308"/>
            <a:ext cx="2754632" cy="282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369835" y="1036496"/>
            <a:ext cx="8140204" cy="1423987"/>
          </a:xfrm>
          <a:prstGeom prst="rect">
            <a:avLst/>
          </a:prstGeom>
          <a:effectLst/>
        </p:spPr>
        <p:txBody>
          <a:bodyPr vert="horz" lIns="74295" tIns="37148" rIns="74295" bIns="3714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endParaRPr lang="ru-RU" sz="325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999690"/>
              </p:ext>
            </p:extLst>
          </p:nvPr>
        </p:nvGraphicFramePr>
        <p:xfrm>
          <a:off x="377190" y="1036496"/>
          <a:ext cx="11500267" cy="551289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663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7339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80451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Строительство канализационно-очистных сооружений для поселка </a:t>
                      </a:r>
                      <a:r>
                        <a:rPr lang="ru-RU" sz="1500" dirty="0" err="1"/>
                        <a:t>Улькен</a:t>
                      </a:r>
                      <a:r>
                        <a:rPr lang="ru-RU" sz="1500" dirty="0"/>
                        <a:t>. 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214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/>
                        <a:t>Сумма контракта</a:t>
                      </a:r>
                      <a:r>
                        <a:rPr lang="en-US" sz="1500" b="1" dirty="0"/>
                        <a:t>:</a:t>
                      </a:r>
                      <a:r>
                        <a:rPr lang="ru-RU" sz="1500" b="1" dirty="0"/>
                        <a:t>  </a:t>
                      </a:r>
                      <a:r>
                        <a:rPr lang="ru-RU" sz="1500" dirty="0"/>
                        <a:t>конфиденциальная информация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2539">
                <a:tc>
                  <a:txBody>
                    <a:bodyPr/>
                    <a:lstStyle/>
                    <a:p>
                      <a:r>
                        <a:rPr lang="ru-RU" sz="1500" b="1" dirty="0"/>
                        <a:t>Заказчик:</a:t>
                      </a:r>
                      <a:r>
                        <a:rPr lang="en-US" sz="1500" b="1" dirty="0"/>
                        <a:t> </a:t>
                      </a:r>
                      <a:r>
                        <a:rPr lang="ru-RU" sz="1500" dirty="0" err="1"/>
                        <a:t>Балхашская</a:t>
                      </a:r>
                      <a:r>
                        <a:rPr lang="ru-RU" sz="1500" baseline="0" dirty="0"/>
                        <a:t> ТЭС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48408">
                <a:tc>
                  <a:txBody>
                    <a:bodyPr/>
                    <a:lstStyle/>
                    <a:p>
                      <a:pPr lvl="0" algn="l"/>
                      <a:r>
                        <a:rPr lang="ru-RU" sz="1500" dirty="0"/>
                        <a:t>Производственная мощность – 6,000 м3/день. </a:t>
                      </a:r>
                    </a:p>
                    <a:p>
                      <a:pPr lvl="0" algn="l"/>
                      <a:r>
                        <a:rPr lang="ru-RU" sz="1500" u="sng" dirty="0"/>
                        <a:t>Особенности проекта</a:t>
                      </a:r>
                      <a:r>
                        <a:rPr lang="ru-RU" sz="1500" dirty="0"/>
                        <a:t>: </a:t>
                      </a:r>
                    </a:p>
                    <a:p>
                      <a:pPr marL="139303" indent="-139303"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Применение передовых технологий водоочистки</a:t>
                      </a:r>
                    </a:p>
                    <a:p>
                      <a:pPr marL="139303" indent="-139303"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Срок выполнения работ: 12 месяцев</a:t>
                      </a:r>
                    </a:p>
                    <a:p>
                      <a:pPr algn="l"/>
                      <a:endParaRPr lang="ru-RU" sz="1500" dirty="0"/>
                    </a:p>
                    <a:p>
                      <a:pPr algn="l"/>
                      <a:r>
                        <a:rPr lang="ru-RU" sz="1500" dirty="0"/>
                        <a:t>Возможность применения технологии очистки сточных вод </a:t>
                      </a:r>
                      <a:r>
                        <a:rPr lang="ru-RU" sz="1500" dirty="0" err="1"/>
                        <a:t>пос</a:t>
                      </a:r>
                      <a:r>
                        <a:rPr lang="kk-KZ" sz="1500" dirty="0"/>
                        <a:t>елка У</a:t>
                      </a:r>
                      <a:r>
                        <a:rPr lang="ru-RU" sz="1500" dirty="0" err="1"/>
                        <a:t>лькен</a:t>
                      </a:r>
                      <a:r>
                        <a:rPr lang="ru-RU" sz="1500" dirty="0"/>
                        <a:t> для системы оборотного водоснабжения комплекса мойки вагонов составов </a:t>
                      </a:r>
                      <a:r>
                        <a:rPr lang="ru-RU" sz="1500" dirty="0" err="1"/>
                        <a:t>Тальго</a:t>
                      </a:r>
                      <a:r>
                        <a:rPr lang="ru-RU" sz="1500" dirty="0"/>
                        <a:t>.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Picture 6" descr="http://btes.kz/sites/default/files/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180" y="108748"/>
            <a:ext cx="1092709" cy="309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"/>
          <a:stretch/>
        </p:blipFill>
        <p:spPr>
          <a:xfrm>
            <a:off x="5397131" y="1319246"/>
            <a:ext cx="3392539" cy="22589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06" y="3720888"/>
            <a:ext cx="3443764" cy="26857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86" y="3720888"/>
            <a:ext cx="2727555" cy="2685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420" y="1319245"/>
            <a:ext cx="2669921" cy="225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6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369835" y="1036496"/>
            <a:ext cx="8140204" cy="1423987"/>
          </a:xfrm>
          <a:prstGeom prst="rect">
            <a:avLst/>
          </a:prstGeom>
          <a:effectLst/>
        </p:spPr>
        <p:txBody>
          <a:bodyPr vert="horz" lIns="74295" tIns="37148" rIns="74295" bIns="37148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/>
            <a:endParaRPr lang="ru-RU" sz="325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6" descr="http://btes.kz/sites/default/files/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8180" y="108748"/>
            <a:ext cx="1092709" cy="3092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672409"/>
              </p:ext>
            </p:extLst>
          </p:nvPr>
        </p:nvGraphicFramePr>
        <p:xfrm>
          <a:off x="232229" y="934422"/>
          <a:ext cx="11645227" cy="56263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788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664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75585">
                <a:tc>
                  <a:txBody>
                    <a:bodyPr/>
                    <a:lstStyle/>
                    <a:p>
                      <a:pPr algn="l"/>
                      <a:r>
                        <a:rPr lang="ru-RU" sz="1500" dirty="0"/>
                        <a:t>Строительство установки подготовки питьевой воды для поселка </a:t>
                      </a:r>
                      <a:r>
                        <a:rPr lang="ru-RU" sz="1500" dirty="0" err="1"/>
                        <a:t>Улькен</a:t>
                      </a:r>
                      <a:r>
                        <a:rPr lang="ru-RU" sz="1500" dirty="0"/>
                        <a:t> 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28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/>
                        <a:t>Сумма контракта</a:t>
                      </a:r>
                      <a:r>
                        <a:rPr lang="en-US" sz="1500" b="1" dirty="0"/>
                        <a:t>:</a:t>
                      </a:r>
                      <a:r>
                        <a:rPr lang="ru-RU" sz="1500" b="1" dirty="0"/>
                        <a:t>  </a:t>
                      </a:r>
                      <a:r>
                        <a:rPr lang="ru-RU" sz="1500" dirty="0"/>
                        <a:t>конфиденциальная информация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0832">
                <a:tc>
                  <a:txBody>
                    <a:bodyPr/>
                    <a:lstStyle/>
                    <a:p>
                      <a:r>
                        <a:rPr lang="ru-RU" sz="1500" b="1" dirty="0"/>
                        <a:t>Заказчик:</a:t>
                      </a:r>
                      <a:r>
                        <a:rPr lang="en-US" sz="1500" b="1" dirty="0"/>
                        <a:t> </a:t>
                      </a:r>
                      <a:r>
                        <a:rPr lang="ru-RU" sz="1500" dirty="0" err="1"/>
                        <a:t>Балхашская</a:t>
                      </a:r>
                      <a:r>
                        <a:rPr lang="ru-RU" sz="1500" baseline="0" dirty="0"/>
                        <a:t> ТЭС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17127">
                <a:tc>
                  <a:txBody>
                    <a:bodyPr/>
                    <a:lstStyle/>
                    <a:p>
                      <a:pPr lvl="0" algn="l"/>
                      <a:r>
                        <a:rPr lang="ru-RU" sz="1500" dirty="0"/>
                        <a:t>Производственная мощность – 9,600 м</a:t>
                      </a:r>
                      <a:r>
                        <a:rPr lang="ru-RU" sz="1500" baseline="30000" dirty="0"/>
                        <a:t>3</a:t>
                      </a:r>
                      <a:r>
                        <a:rPr lang="ru-RU" sz="1500" dirty="0"/>
                        <a:t>/день. </a:t>
                      </a:r>
                    </a:p>
                    <a:p>
                      <a:pPr lvl="0" algn="l"/>
                      <a:r>
                        <a:rPr lang="ru-RU" sz="1500" u="sng" dirty="0"/>
                        <a:t>Особенности проекта</a:t>
                      </a:r>
                      <a:r>
                        <a:rPr lang="ru-RU" sz="1500" dirty="0"/>
                        <a:t>: </a:t>
                      </a:r>
                    </a:p>
                    <a:p>
                      <a:pPr marL="232172" indent="-232172"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Монтаж сложного, уникального технологического оборудования</a:t>
                      </a:r>
                      <a:r>
                        <a:rPr lang="en-US" sz="1500" dirty="0"/>
                        <a:t> </a:t>
                      </a:r>
                      <a:r>
                        <a:rPr lang="ru-RU" sz="1500" dirty="0"/>
                        <a:t>на основе новейших технологических разработок очистки воды без перерыва водоснабжения потребителей.</a:t>
                      </a:r>
                      <a:endParaRPr lang="en-US" sz="1500" dirty="0"/>
                    </a:p>
                    <a:p>
                      <a:pPr marL="232172" indent="-232172"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Применение полностью автоматизированной  системы ультрафильтрации и обратного осмоса.</a:t>
                      </a:r>
                      <a:endParaRPr lang="en-US" sz="1500" dirty="0"/>
                    </a:p>
                    <a:p>
                      <a:pPr marL="232172" indent="-232172"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Получение на выходе питьевой воды для населения и </a:t>
                      </a:r>
                      <a:r>
                        <a:rPr lang="ru-RU" sz="1500" dirty="0" err="1"/>
                        <a:t>Балхашской</a:t>
                      </a:r>
                      <a:r>
                        <a:rPr lang="ru-RU" sz="1500" dirty="0"/>
                        <a:t> ТЭС.</a:t>
                      </a:r>
                      <a:endParaRPr lang="en-US" sz="1500" dirty="0"/>
                    </a:p>
                    <a:p>
                      <a:pPr marL="232172" indent="-232172"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Срок выполнения работ: 15 месяцев</a:t>
                      </a:r>
                      <a:endParaRPr lang="ru-RU" sz="1500" dirty="0"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1" y="3589021"/>
            <a:ext cx="3051810" cy="27125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191" y="3589021"/>
            <a:ext cx="3206264" cy="2712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1" y="1162418"/>
            <a:ext cx="3051810" cy="22394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191" y="1168097"/>
            <a:ext cx="3206264" cy="223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45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00"/>
          <a:stretch/>
        </p:blipFill>
        <p:spPr>
          <a:xfrm>
            <a:off x="4194048" y="0"/>
            <a:ext cx="7997952" cy="685800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17061" y="353567"/>
            <a:ext cx="4648895" cy="60182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УСЛУГИ</a:t>
            </a:r>
            <a:endParaRPr lang="ru-RU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141508" y="654478"/>
            <a:ext cx="8623772" cy="4727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2" name="Picture 8" descr="ÐÐ°ÑÑÐ¸Ð½ÐºÐ¸ Ð¿Ð¾ Ð·Ð°Ð¿ÑÐ¾ÑÑ Ð¿ÑÐ¾Ð¸Ð·Ð²Ð¾Ð´ÑÑÐ²Ð¾ Ð¸ Ð¼Ð¾Ð½ÑÐ°Ð¶ Ð¸ÐºÐ¾Ð½Ðº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30" y="3340572"/>
            <a:ext cx="1095619" cy="851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16" y="4462936"/>
            <a:ext cx="881848" cy="881848"/>
          </a:xfrm>
          <a:prstGeom prst="rect">
            <a:avLst/>
          </a:prstGeom>
        </p:spPr>
      </p:pic>
      <p:pic>
        <p:nvPicPr>
          <p:cNvPr id="1036" name="Picture 1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18" y="1327298"/>
            <a:ext cx="719674" cy="71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олилиния 1"/>
          <p:cNvSpPr/>
          <p:nvPr/>
        </p:nvSpPr>
        <p:spPr>
          <a:xfrm>
            <a:off x="3150973" y="1186248"/>
            <a:ext cx="2199503" cy="5197802"/>
          </a:xfrm>
          <a:custGeom>
            <a:avLst/>
            <a:gdLst>
              <a:gd name="connsiteX0" fmla="*/ 580768 w 2199503"/>
              <a:gd name="connsiteY0" fmla="*/ 0 h 4510216"/>
              <a:gd name="connsiteX1" fmla="*/ 580768 w 2199503"/>
              <a:gd name="connsiteY1" fmla="*/ 0 h 4510216"/>
              <a:gd name="connsiteX2" fmla="*/ 1519881 w 2199503"/>
              <a:gd name="connsiteY2" fmla="*/ 568410 h 4510216"/>
              <a:gd name="connsiteX3" fmla="*/ 864973 w 2199503"/>
              <a:gd name="connsiteY3" fmla="*/ 1359243 h 4510216"/>
              <a:gd name="connsiteX4" fmla="*/ 1112108 w 2199503"/>
              <a:gd name="connsiteY4" fmla="*/ 2174789 h 4510216"/>
              <a:gd name="connsiteX5" fmla="*/ 1581665 w 2199503"/>
              <a:gd name="connsiteY5" fmla="*/ 2533135 h 4510216"/>
              <a:gd name="connsiteX6" fmla="*/ 1544595 w 2199503"/>
              <a:gd name="connsiteY6" fmla="*/ 3076832 h 4510216"/>
              <a:gd name="connsiteX7" fmla="*/ 2088292 w 2199503"/>
              <a:gd name="connsiteY7" fmla="*/ 3521675 h 4510216"/>
              <a:gd name="connsiteX8" fmla="*/ 2199503 w 2199503"/>
              <a:gd name="connsiteY8" fmla="*/ 4053016 h 4510216"/>
              <a:gd name="connsiteX9" fmla="*/ 1544595 w 2199503"/>
              <a:gd name="connsiteY9" fmla="*/ 4337221 h 4510216"/>
              <a:gd name="connsiteX10" fmla="*/ 1458097 w 2199503"/>
              <a:gd name="connsiteY10" fmla="*/ 4436075 h 4510216"/>
              <a:gd name="connsiteX11" fmla="*/ 0 w 2199503"/>
              <a:gd name="connsiteY11" fmla="*/ 4510216 h 4510216"/>
              <a:gd name="connsiteX12" fmla="*/ 580768 w 2199503"/>
              <a:gd name="connsiteY12" fmla="*/ 0 h 451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99503" h="4510216">
                <a:moveTo>
                  <a:pt x="580768" y="0"/>
                </a:moveTo>
                <a:lnTo>
                  <a:pt x="580768" y="0"/>
                </a:lnTo>
                <a:lnTo>
                  <a:pt x="1519881" y="568410"/>
                </a:lnTo>
                <a:lnTo>
                  <a:pt x="864973" y="1359243"/>
                </a:lnTo>
                <a:lnTo>
                  <a:pt x="1112108" y="2174789"/>
                </a:lnTo>
                <a:lnTo>
                  <a:pt x="1581665" y="2533135"/>
                </a:lnTo>
                <a:lnTo>
                  <a:pt x="1544595" y="3076832"/>
                </a:lnTo>
                <a:lnTo>
                  <a:pt x="2088292" y="3521675"/>
                </a:lnTo>
                <a:lnTo>
                  <a:pt x="2199503" y="4053016"/>
                </a:lnTo>
                <a:lnTo>
                  <a:pt x="1544595" y="4337221"/>
                </a:lnTo>
                <a:lnTo>
                  <a:pt x="1458097" y="4436075"/>
                </a:lnTo>
                <a:lnTo>
                  <a:pt x="0" y="4510216"/>
                </a:lnTo>
                <a:lnTo>
                  <a:pt x="58076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1557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8" name="Picture 14" descr="ÐÐ°ÑÑÐ¸Ð½ÐºÐ¸ Ð¿Ð¾ Ð·Ð°Ð¿ÑÐ¾ÑÑ ÐºÑÐ°Ð½ Ð¸ÐºÐ¾Ð½ÐºÐ°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18" y="2371050"/>
            <a:ext cx="719674" cy="719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0" y="6388608"/>
            <a:ext cx="12192000" cy="4693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Равнобедренный треугольник 23"/>
          <p:cNvSpPr/>
          <p:nvPr/>
        </p:nvSpPr>
        <p:spPr>
          <a:xfrm>
            <a:off x="3951404" y="5363228"/>
            <a:ext cx="4111941" cy="149933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innerShdw>
              <a:schemeClr val="bg1">
                <a:lumMod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692" y="6012395"/>
            <a:ext cx="1811363" cy="62391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1602588" y="1425525"/>
            <a:ext cx="6998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Инжиниринг </a:t>
            </a:r>
          </a:p>
          <a:p>
            <a:r>
              <a:rPr lang="ru-RU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и проектирование </a:t>
            </a:r>
            <a:endParaRPr lang="ru-RU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24164" y="2487848"/>
            <a:ext cx="699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Строительство</a:t>
            </a:r>
            <a:endParaRPr lang="ru-RU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02588" y="3576309"/>
            <a:ext cx="6998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Производство и монтаж</a:t>
            </a:r>
            <a:endParaRPr lang="ru-RU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24164" y="4597737"/>
            <a:ext cx="6998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Техническое обслуживание                                      </a:t>
            </a:r>
          </a:p>
          <a:p>
            <a:r>
              <a:rPr lang="ru-RU" dirty="0" smtClean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промышленных проектов</a:t>
            </a:r>
            <a:endParaRPr lang="ru-RU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25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134" name="Picture 1" descr="Bateman_log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989" y="3248025"/>
            <a:ext cx="22018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8172768"/>
              </p:ext>
            </p:extLst>
          </p:nvPr>
        </p:nvGraphicFramePr>
        <p:xfrm>
          <a:off x="365761" y="1039636"/>
          <a:ext cx="11511696" cy="55897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376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7740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45569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err="1"/>
                        <a:t>УКПНиГ</a:t>
                      </a:r>
                      <a:r>
                        <a:rPr lang="ru-RU" sz="1500" dirty="0"/>
                        <a:t> </a:t>
                      </a:r>
                      <a:r>
                        <a:rPr lang="ru-RU" sz="1500" dirty="0" err="1"/>
                        <a:t>Кашаган</a:t>
                      </a:r>
                      <a:endParaRPr lang="ru-RU" sz="1500" dirty="0"/>
                    </a:p>
                    <a:p>
                      <a:pPr algn="ctr"/>
                      <a:r>
                        <a:rPr lang="ru-RU" sz="1500" dirty="0"/>
                        <a:t>Помещения газогенератора и парогенератора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660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/>
                        <a:t>Сумма контракта</a:t>
                      </a:r>
                      <a:r>
                        <a:rPr lang="en-US" sz="1500" b="1" dirty="0"/>
                        <a:t>: </a:t>
                      </a:r>
                      <a:r>
                        <a:rPr lang="en-US" sz="1500" dirty="0"/>
                        <a:t>$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dirty="0"/>
                        <a:t>2 000 000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8176">
                <a:tc>
                  <a:txBody>
                    <a:bodyPr/>
                    <a:lstStyle/>
                    <a:p>
                      <a:r>
                        <a:rPr lang="ru-RU" sz="1500" b="1" dirty="0"/>
                        <a:t>Заказчик: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dirty="0"/>
                        <a:t>Bateman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9931">
                <a:tc>
                  <a:txBody>
                    <a:bodyPr/>
                    <a:lstStyle/>
                    <a:p>
                      <a:r>
                        <a:rPr lang="ru-RU" sz="1500" b="1" dirty="0"/>
                        <a:t>Описание</a:t>
                      </a:r>
                      <a:r>
                        <a:rPr lang="ru-RU" sz="1500" b="1" baseline="0" dirty="0"/>
                        <a:t> проекта: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Помещение газотурбинного генератора </a:t>
                      </a:r>
                      <a:r>
                        <a:rPr lang="en-US" sz="1500" dirty="0"/>
                        <a:t>	4 x 5000 </a:t>
                      </a:r>
                      <a:r>
                        <a:rPr lang="ru-RU" sz="1500" dirty="0"/>
                        <a:t>м</a:t>
                      </a:r>
                      <a:r>
                        <a:rPr lang="en-US" sz="1500" dirty="0"/>
                        <a:t>2 </a:t>
                      </a:r>
                      <a:endParaRPr lang="ru-RU" sz="1500" dirty="0"/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Помещение парогенератора: </a:t>
                      </a:r>
                      <a:r>
                        <a:rPr lang="en-US" sz="1500" dirty="0"/>
                        <a:t>4 x 7000 </a:t>
                      </a:r>
                      <a:r>
                        <a:rPr lang="ru-RU" sz="1500" dirty="0"/>
                        <a:t>м</a:t>
                      </a:r>
                      <a:r>
                        <a:rPr lang="en-US" sz="1500" dirty="0"/>
                        <a:t>2</a:t>
                      </a:r>
                      <a:endParaRPr lang="ru-RU" sz="1500" dirty="0"/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Строительство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Установка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Покраска 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Изоляция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Испытания и предварительные пусконаладочные работы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Содействие в рамках проведения пусконаладочных работ</a:t>
                      </a:r>
                    </a:p>
                    <a:p>
                      <a:endParaRPr lang="ru-RU" sz="1500" dirty="0"/>
                    </a:p>
                    <a:p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098" y="3835823"/>
            <a:ext cx="3719021" cy="2634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1" descr="Bateman_log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878" y="200015"/>
            <a:ext cx="1219579" cy="23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098" y="1162418"/>
            <a:ext cx="3719021" cy="24793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129" y="3839818"/>
            <a:ext cx="3581911" cy="263086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235" y="1162418"/>
            <a:ext cx="3641805" cy="2517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6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610889" y="6114293"/>
            <a:ext cx="8587527" cy="601823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ПОДСТАНЦИИ И КОМПРЕССОРНЫЕ</a:t>
            </a:r>
            <a:endParaRPr lang="en-US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201403"/>
              </p:ext>
            </p:extLst>
          </p:nvPr>
        </p:nvGraphicFramePr>
        <p:xfrm>
          <a:off x="312423" y="894504"/>
          <a:ext cx="11565034" cy="572734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7922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7728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38480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 err="1"/>
                        <a:t>УКПНиГ</a:t>
                      </a:r>
                      <a:r>
                        <a:rPr lang="ru-RU" sz="1500" dirty="0"/>
                        <a:t> </a:t>
                      </a:r>
                      <a:r>
                        <a:rPr lang="ru-RU" sz="1500" dirty="0" err="1"/>
                        <a:t>Кашаган</a:t>
                      </a:r>
                      <a:endParaRPr lang="ru-RU" sz="1500" dirty="0"/>
                    </a:p>
                    <a:p>
                      <a:pPr algn="ctr"/>
                      <a:r>
                        <a:rPr lang="ru-RU" sz="1500" dirty="0"/>
                        <a:t>Подстанция и компрессорные</a:t>
                      </a: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203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/>
                        <a:t>Сумма контракта</a:t>
                      </a:r>
                      <a:r>
                        <a:rPr lang="en-US" sz="1500" b="1" dirty="0"/>
                        <a:t>:</a:t>
                      </a:r>
                      <a:r>
                        <a:rPr lang="ru-RU" sz="1500" b="1" dirty="0"/>
                        <a:t> </a:t>
                      </a:r>
                      <a:r>
                        <a:rPr lang="ru-RU" sz="1500" dirty="0"/>
                        <a:t> </a:t>
                      </a:r>
                      <a:r>
                        <a:rPr lang="en-US" sz="1500" dirty="0"/>
                        <a:t>$</a:t>
                      </a:r>
                      <a:r>
                        <a:rPr lang="en-US" sz="1500" baseline="0" dirty="0"/>
                        <a:t> </a:t>
                      </a:r>
                      <a:r>
                        <a:rPr lang="ru-RU" sz="1500" dirty="0"/>
                        <a:t>33</a:t>
                      </a:r>
                      <a:r>
                        <a:rPr lang="en-US" sz="1500" dirty="0"/>
                        <a:t> 000 000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ru-RU" sz="1500" b="1" dirty="0"/>
                        <a:t>Заказчик:</a:t>
                      </a:r>
                      <a:r>
                        <a:rPr lang="en-US" sz="1500" b="1" dirty="0"/>
                        <a:t> </a:t>
                      </a:r>
                      <a:r>
                        <a:rPr lang="en-US" sz="1500" dirty="0" err="1"/>
                        <a:t>AgipKCO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338320">
                <a:tc>
                  <a:txBody>
                    <a:bodyPr/>
                    <a:lstStyle/>
                    <a:p>
                      <a:r>
                        <a:rPr lang="ru-RU" sz="1500" b="1" dirty="0"/>
                        <a:t>Описание</a:t>
                      </a:r>
                      <a:r>
                        <a:rPr lang="ru-RU" sz="1500" b="1" baseline="0" dirty="0"/>
                        <a:t> проекта:</a:t>
                      </a:r>
                    </a:p>
                    <a:p>
                      <a:pPr>
                        <a:defRPr/>
                      </a:pPr>
                      <a:r>
                        <a:rPr lang="ru-RU" sz="1500" dirty="0"/>
                        <a:t>Изготовление</a:t>
                      </a:r>
                    </a:p>
                    <a:p>
                      <a:pPr>
                        <a:defRPr/>
                      </a:pPr>
                      <a:r>
                        <a:rPr lang="ru-RU" sz="1500" dirty="0"/>
                        <a:t>Установка</a:t>
                      </a:r>
                    </a:p>
                    <a:p>
                      <a:pPr>
                        <a:defRPr/>
                      </a:pPr>
                      <a:r>
                        <a:rPr lang="ru-RU" sz="1500" dirty="0"/>
                        <a:t>Испытания и предварительные пусконаладочные работы</a:t>
                      </a:r>
                    </a:p>
                    <a:p>
                      <a:pPr>
                        <a:defRPr/>
                      </a:pPr>
                      <a:r>
                        <a:rPr lang="ru-RU" sz="1500" dirty="0"/>
                        <a:t>Содействие в рамках проведения пусконаладочных работ</a:t>
                      </a:r>
                    </a:p>
                    <a:p>
                      <a:pPr>
                        <a:defRPr/>
                      </a:pPr>
                      <a:r>
                        <a:rPr lang="ru-RU" sz="1500" dirty="0"/>
                        <a:t>Компрессорные </a:t>
                      </a:r>
                      <a:r>
                        <a:rPr lang="en-US" sz="1500" dirty="0"/>
                        <a:t>3 EA</a:t>
                      </a:r>
                      <a:endParaRPr lang="ru-RU" sz="1500" dirty="0"/>
                    </a:p>
                    <a:p>
                      <a:pPr>
                        <a:defRPr/>
                      </a:pPr>
                      <a:r>
                        <a:rPr lang="ru-RU" sz="1500" dirty="0"/>
                        <a:t>Нефтеносная площадь</a:t>
                      </a:r>
                      <a:r>
                        <a:rPr lang="en-US" sz="1500" dirty="0"/>
                        <a:t>	2050 </a:t>
                      </a:r>
                      <a:r>
                        <a:rPr lang="ru-RU" sz="1500" dirty="0"/>
                        <a:t>м</a:t>
                      </a:r>
                      <a:r>
                        <a:rPr lang="en-US" sz="1500" dirty="0"/>
                        <a:t>2</a:t>
                      </a:r>
                      <a:endParaRPr lang="ru-RU" sz="1500" dirty="0"/>
                    </a:p>
                    <a:p>
                      <a:pPr>
                        <a:defRPr/>
                      </a:pPr>
                      <a:r>
                        <a:rPr lang="ru-RU" sz="1500" dirty="0"/>
                        <a:t>Газоносная площадь</a:t>
                      </a:r>
                      <a:r>
                        <a:rPr lang="en-US" sz="1500" dirty="0"/>
                        <a:t>	1860 </a:t>
                      </a:r>
                      <a:r>
                        <a:rPr lang="ru-RU" sz="1500" dirty="0"/>
                        <a:t>м</a:t>
                      </a:r>
                      <a:r>
                        <a:rPr lang="en-US" sz="1500" dirty="0"/>
                        <a:t>2</a:t>
                      </a:r>
                      <a:endParaRPr lang="ru-RU" sz="1500" dirty="0"/>
                    </a:p>
                    <a:p>
                      <a:pPr>
                        <a:defRPr/>
                      </a:pPr>
                      <a:r>
                        <a:rPr lang="ru-RU" sz="1500" dirty="0"/>
                        <a:t>Газоносная площадь</a:t>
                      </a:r>
                      <a:r>
                        <a:rPr lang="en-US" sz="1500" dirty="0"/>
                        <a:t>	1230 </a:t>
                      </a:r>
                      <a:r>
                        <a:rPr lang="ru-RU" sz="1500" dirty="0"/>
                        <a:t>м</a:t>
                      </a:r>
                      <a:r>
                        <a:rPr lang="en-US" sz="1500" dirty="0"/>
                        <a:t>2</a:t>
                      </a:r>
                      <a:r>
                        <a:rPr lang="ru-RU" sz="1500" dirty="0"/>
                        <a:t> </a:t>
                      </a:r>
                    </a:p>
                    <a:p>
                      <a:pPr>
                        <a:defRPr/>
                      </a:pPr>
                      <a:r>
                        <a:rPr lang="ru-RU" sz="1500" dirty="0"/>
                        <a:t>Подстанции                        </a:t>
                      </a:r>
                      <a:r>
                        <a:rPr lang="en-US" sz="1500" dirty="0"/>
                        <a:t>6 EA</a:t>
                      </a:r>
                      <a:endParaRPr lang="ru-RU" sz="1500" dirty="0"/>
                    </a:p>
                    <a:p>
                      <a:pPr>
                        <a:defRPr/>
                      </a:pPr>
                      <a:r>
                        <a:rPr lang="ru-RU" sz="1500" dirty="0"/>
                        <a:t>Нефтеносная площадь</a:t>
                      </a:r>
                      <a:r>
                        <a:rPr lang="en-US" sz="1500" dirty="0"/>
                        <a:t>	2 X 1800 </a:t>
                      </a:r>
                      <a:r>
                        <a:rPr lang="ru-RU" sz="1500" dirty="0"/>
                        <a:t>м</a:t>
                      </a:r>
                      <a:r>
                        <a:rPr lang="en-US" sz="1500" dirty="0"/>
                        <a:t>2</a:t>
                      </a:r>
                      <a:endParaRPr lang="ru-RU" sz="1500" dirty="0"/>
                    </a:p>
                    <a:p>
                      <a:pPr>
                        <a:defRPr/>
                      </a:pPr>
                      <a:r>
                        <a:rPr lang="ru-RU" sz="1500" dirty="0"/>
                        <a:t>Газоносная площадь</a:t>
                      </a:r>
                      <a:r>
                        <a:rPr lang="en-US" sz="1500" dirty="0"/>
                        <a:t>	4 X 1800 </a:t>
                      </a:r>
                      <a:r>
                        <a:rPr lang="ru-RU" sz="1500" dirty="0"/>
                        <a:t>м</a:t>
                      </a:r>
                      <a:r>
                        <a:rPr lang="en-US" sz="1500" dirty="0"/>
                        <a:t>2 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97" y="1076485"/>
            <a:ext cx="3760464" cy="2645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5" descr="Agip KCO_logo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576" y="40232"/>
            <a:ext cx="1059131" cy="41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398" y="3848134"/>
            <a:ext cx="3760464" cy="26555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697" y="3848134"/>
            <a:ext cx="3589934" cy="26555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726" y="1076485"/>
            <a:ext cx="3558905" cy="264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12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5" descr="Agip KCO_logo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576" y="40232"/>
            <a:ext cx="1059131" cy="41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4081007"/>
              </p:ext>
            </p:extLst>
          </p:nvPr>
        </p:nvGraphicFramePr>
        <p:xfrm>
          <a:off x="232229" y="1012580"/>
          <a:ext cx="11645228" cy="515048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481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970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Конструкционные работы </a:t>
                      </a:r>
                      <a:r>
                        <a:rPr lang="en-US" sz="1500" dirty="0"/>
                        <a:t>/ 160 </a:t>
                      </a:r>
                      <a:r>
                        <a:rPr lang="ru-RU" sz="1500" dirty="0"/>
                        <a:t>тонн</a:t>
                      </a:r>
                      <a:endParaRPr lang="ru-RU" sz="15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84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/>
                        <a:t>Сумма контракта</a:t>
                      </a:r>
                      <a:r>
                        <a:rPr lang="en-US" sz="1500" b="1" dirty="0"/>
                        <a:t>: </a:t>
                      </a:r>
                      <a:endParaRPr lang="ru-RU" sz="1500" b="1" dirty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/>
                        <a:t>$</a:t>
                      </a:r>
                      <a:r>
                        <a:rPr lang="en-US" sz="1500" baseline="0" dirty="0"/>
                        <a:t> </a:t>
                      </a:r>
                      <a:r>
                        <a:rPr lang="en-US" sz="1500" dirty="0"/>
                        <a:t>2 000 000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/>
                        <a:t>Заказчик:</a:t>
                      </a:r>
                      <a:r>
                        <a:rPr lang="ru-RU" sz="1500" dirty="0"/>
                        <a:t> </a:t>
                      </a:r>
                      <a:r>
                        <a:rPr lang="en-US" sz="1500" dirty="0" err="1"/>
                        <a:t>AgipKCO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91280">
                <a:tc>
                  <a:txBody>
                    <a:bodyPr/>
                    <a:lstStyle/>
                    <a:p>
                      <a:r>
                        <a:rPr lang="ru-RU" sz="1500" b="1" u="sng" dirty="0"/>
                        <a:t>Описание</a:t>
                      </a:r>
                      <a:r>
                        <a:rPr lang="ru-RU" sz="1500" b="1" u="sng" baseline="0" dirty="0"/>
                        <a:t> проекта: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Опоры для шахт, трубопровода и кабелей</a:t>
                      </a:r>
                      <a:r>
                        <a:rPr lang="en-US" sz="1500" dirty="0"/>
                        <a:t> 	</a:t>
                      </a:r>
                      <a:endParaRPr lang="ru-RU" sz="1500" dirty="0"/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Опоры для оборудования</a:t>
                      </a:r>
                      <a:r>
                        <a:rPr lang="en-US" sz="1500" dirty="0"/>
                        <a:t>	</a:t>
                      </a:r>
                      <a:endParaRPr lang="ru-RU" sz="1500" dirty="0"/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Крепежные болты и анкера</a:t>
                      </a:r>
                      <a:r>
                        <a:rPr lang="en-US" sz="1500" dirty="0"/>
                        <a:t>	</a:t>
                      </a:r>
                      <a:endParaRPr lang="ru-RU" sz="1500" dirty="0"/>
                    </a:p>
                    <a:p>
                      <a:pPr algn="l"/>
                      <a:r>
                        <a:rPr lang="ru-RU" sz="1500" u="none" dirty="0"/>
                        <a:t>Строительные работы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Системы настила крыш и стеновых панелей</a:t>
                      </a:r>
                      <a:r>
                        <a:rPr lang="en-US" sz="1500" dirty="0"/>
                        <a:t> 	</a:t>
                      </a:r>
                      <a:endParaRPr lang="ru-RU" sz="1500" dirty="0"/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Потолочная изоляция и отделка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Взрывоустойчивые ставни окон и демпферы 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Поручни и перила</a:t>
                      </a:r>
                      <a:r>
                        <a:rPr lang="en-US" sz="1500" dirty="0"/>
                        <a:t>	</a:t>
                      </a:r>
                      <a:endParaRPr lang="ru-RU" sz="1500" dirty="0"/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Укладка дорожного покрытия и обработка поверхности</a:t>
                      </a:r>
                      <a:r>
                        <a:rPr lang="en-US" sz="1500" dirty="0"/>
                        <a:t>		</a:t>
                      </a:r>
                      <a:endParaRPr lang="ru-RU" sz="1500" dirty="0"/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Огнеупорные фитинги, двери, переходы 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601" y="1276350"/>
            <a:ext cx="6746849" cy="47129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53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5" descr="Agip KCO_logo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576" y="40232"/>
            <a:ext cx="1059131" cy="41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158167"/>
              </p:ext>
            </p:extLst>
          </p:nvPr>
        </p:nvGraphicFramePr>
        <p:xfrm>
          <a:off x="232229" y="1111618"/>
          <a:ext cx="11645228" cy="540348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839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061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37533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defRPr/>
                      </a:pPr>
                      <a:r>
                        <a:rPr lang="ru-RU" sz="1500" dirty="0"/>
                        <a:t>Установка системы вентиляции и кондиционирования</a:t>
                      </a:r>
                      <a:r>
                        <a:rPr lang="en-US" sz="1500" dirty="0"/>
                        <a:t>, </a:t>
                      </a:r>
                      <a:endParaRPr lang="ru-RU" sz="1500" dirty="0"/>
                    </a:p>
                    <a:p>
                      <a:pPr algn="ctr">
                        <a:lnSpc>
                          <a:spcPct val="80000"/>
                        </a:lnSpc>
                        <a:defRPr/>
                      </a:pPr>
                      <a:r>
                        <a:rPr lang="ru-RU" sz="1500" dirty="0"/>
                        <a:t>Покраска и изоляционные работы</a:t>
                      </a:r>
                      <a:endParaRPr lang="ru-RU" sz="1500" b="1" dirty="0">
                        <a:solidFill>
                          <a:schemeClr val="bg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03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Сумма контракта</a:t>
                      </a:r>
                      <a:r>
                        <a:rPr lang="en-US" sz="1200" dirty="0"/>
                        <a:t>:  </a:t>
                      </a:r>
                      <a:r>
                        <a:rPr lang="ru-RU" sz="1200" dirty="0"/>
                        <a:t>Конфиденциальная</a:t>
                      </a:r>
                      <a:r>
                        <a:rPr lang="ru-RU" sz="1200" baseline="0" dirty="0"/>
                        <a:t> информация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06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Заказчик: </a:t>
                      </a:r>
                      <a:r>
                        <a:rPr lang="en-US" sz="1200" dirty="0" err="1"/>
                        <a:t>AgipKCO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54886">
                <a:tc>
                  <a:txBody>
                    <a:bodyPr/>
                    <a:lstStyle/>
                    <a:p>
                      <a:r>
                        <a:rPr lang="ru-RU" sz="1200" b="1" u="sng" dirty="0"/>
                        <a:t>Описание</a:t>
                      </a:r>
                      <a:r>
                        <a:rPr lang="ru-RU" sz="1200" b="1" u="sng" baseline="0" dirty="0"/>
                        <a:t> проекта: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Вентиляторы, охладители, конденсаторы</a:t>
                      </a:r>
                      <a:r>
                        <a:rPr lang="en-US" sz="1200" dirty="0"/>
                        <a:t>	 </a:t>
                      </a:r>
                      <a:endParaRPr lang="ru-RU" sz="1200" dirty="0"/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Насосы, резервуары, емкости</a:t>
                      </a:r>
                      <a:r>
                        <a:rPr lang="en-US" sz="1200" dirty="0"/>
                        <a:t>		</a:t>
                      </a:r>
                      <a:r>
                        <a:rPr lang="ru-RU" sz="1200" dirty="0"/>
                        <a:t> 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возведение шахт</a:t>
                      </a:r>
                      <a:r>
                        <a:rPr lang="en-US" sz="1200" dirty="0"/>
                        <a:t> 			</a:t>
                      </a:r>
                      <a:r>
                        <a:rPr lang="ru-RU" sz="1200" dirty="0"/>
                        <a:t> 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Опоры, демпферы, смотровые панели</a:t>
                      </a:r>
                      <a:r>
                        <a:rPr lang="en-US" sz="1200" dirty="0"/>
                        <a:t>	</a:t>
                      </a:r>
                      <a:r>
                        <a:rPr lang="ru-RU" sz="1200" dirty="0"/>
                        <a:t> 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Стальной, медный, ПВХ, трубопровод из полиэтилена повышенной плотности</a:t>
                      </a:r>
                      <a:r>
                        <a:rPr lang="en-US" sz="1200" dirty="0"/>
                        <a:t>	</a:t>
                      </a:r>
                      <a:r>
                        <a:rPr lang="ru-RU" sz="1200" dirty="0"/>
                        <a:t> 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Водопровод и канализационные системы</a:t>
                      </a:r>
                      <a:r>
                        <a:rPr lang="en-US" sz="1200" dirty="0"/>
                        <a:t>	</a:t>
                      </a:r>
                      <a:r>
                        <a:rPr lang="ru-RU" sz="1200" dirty="0"/>
                        <a:t> </a:t>
                      </a:r>
                    </a:p>
                    <a:p>
                      <a:pPr algn="l">
                        <a:defRPr/>
                      </a:pPr>
                      <a:r>
                        <a:rPr lang="ru-RU" sz="1200" dirty="0"/>
                        <a:t>Электромонтажные работы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Панели </a:t>
                      </a:r>
                      <a:r>
                        <a:rPr lang="en-US" sz="1200" dirty="0"/>
                        <a:t>MCC			</a:t>
                      </a:r>
                      <a:r>
                        <a:rPr lang="ru-RU" sz="1200" dirty="0"/>
                        <a:t> 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Кабельные лотки, лестницы, </a:t>
                      </a:r>
                      <a:r>
                        <a:rPr lang="ru-RU" sz="1200" dirty="0" err="1"/>
                        <a:t>кабелегоны</a:t>
                      </a:r>
                      <a:r>
                        <a:rPr lang="ru-RU" sz="1200" dirty="0"/>
                        <a:t>, опоры 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Кабельная и электропроводка, уплотнение, линии обогрева трубопровода.</a:t>
                      </a:r>
                      <a:r>
                        <a:rPr lang="en-US" sz="1200" dirty="0"/>
                        <a:t>	</a:t>
                      </a:r>
                      <a:r>
                        <a:rPr lang="ru-RU" sz="1200" dirty="0"/>
                        <a:t> 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Освещение, сетевые розетки, соединительные и </a:t>
                      </a:r>
                      <a:r>
                        <a:rPr lang="ru-RU" sz="1200" dirty="0" err="1"/>
                        <a:t>ответвительные</a:t>
                      </a:r>
                      <a:r>
                        <a:rPr lang="ru-RU" sz="1200" dirty="0"/>
                        <a:t> коробки</a:t>
                      </a:r>
                      <a:r>
                        <a:rPr lang="en-US" sz="1200" dirty="0"/>
                        <a:t>	</a:t>
                      </a:r>
                      <a:r>
                        <a:rPr lang="ru-RU" sz="1200" dirty="0"/>
                        <a:t> 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Системы заземления и </a:t>
                      </a:r>
                      <a:r>
                        <a:rPr lang="ru-RU" sz="1200" dirty="0" err="1"/>
                        <a:t>молниезащиты</a:t>
                      </a:r>
                      <a:r>
                        <a:rPr lang="en-US" sz="1200" dirty="0"/>
                        <a:t>	</a:t>
                      </a:r>
                      <a:r>
                        <a:rPr lang="ru-RU" sz="1200" dirty="0"/>
                        <a:t> 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Оснащение элементов оборудования ярлыками, знаками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51191" y="1359234"/>
            <a:ext cx="6330269" cy="49158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0692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30210" y="6213725"/>
            <a:ext cx="8587527" cy="601823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ПОДСТАНЦИИ И КОМПРЕССОРНЫЕ</a:t>
            </a:r>
            <a:br>
              <a:rPr lang="ru-RU" dirty="0"/>
            </a:b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Agip KCO_logo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576" y="40232"/>
            <a:ext cx="1059131" cy="41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842130"/>
              </p:ext>
            </p:extLst>
          </p:nvPr>
        </p:nvGraphicFramePr>
        <p:xfrm>
          <a:off x="278239" y="905957"/>
          <a:ext cx="11104571" cy="554829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135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6910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96346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defRPr/>
                      </a:pPr>
                      <a:r>
                        <a:rPr lang="ru-RU" sz="1500" dirty="0"/>
                        <a:t>Цех производства систем кондиционирования и вентиляции </a:t>
                      </a:r>
                      <a:endParaRPr lang="ru-RU" sz="15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931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/>
                        <a:t>Сумма контракта</a:t>
                      </a:r>
                      <a:r>
                        <a:rPr lang="en-US" sz="1500" b="1" dirty="0"/>
                        <a:t>: </a:t>
                      </a:r>
                      <a:r>
                        <a:rPr lang="ru-RU" sz="1500" dirty="0"/>
                        <a:t>Конфиденциальная</a:t>
                      </a:r>
                      <a:r>
                        <a:rPr lang="ru-RU" sz="1500" baseline="0" dirty="0"/>
                        <a:t> информация</a:t>
                      </a:r>
                      <a:endParaRPr lang="ru-RU" sz="15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817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500" b="1" dirty="0"/>
                        <a:t>Заказчик:  </a:t>
                      </a:r>
                      <a:r>
                        <a:rPr lang="en-US" sz="1500" dirty="0" err="1"/>
                        <a:t>Agip</a:t>
                      </a:r>
                      <a:r>
                        <a:rPr lang="en-US" sz="1500" baseline="0" dirty="0"/>
                        <a:t> KCO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42358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ru-RU" sz="1500" b="1" u="sng" dirty="0"/>
                        <a:t>Описание</a:t>
                      </a:r>
                      <a:r>
                        <a:rPr lang="ru-RU" sz="1500" b="1" u="sng" baseline="0" dirty="0"/>
                        <a:t> проекта:</a:t>
                      </a:r>
                      <a:endParaRPr lang="en-US" sz="1500" b="1" dirty="0"/>
                    </a:p>
                    <a:p>
                      <a:pPr>
                        <a:lnSpc>
                          <a:spcPct val="8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Площадь цеха</a:t>
                      </a:r>
                      <a:r>
                        <a:rPr lang="en-US" sz="1500" dirty="0"/>
                        <a:t>		</a:t>
                      </a:r>
                      <a:r>
                        <a:rPr lang="ru-RU" sz="1500" dirty="0"/>
                        <a:t>      </a:t>
                      </a:r>
                      <a:r>
                        <a:rPr lang="en-US" sz="1500" dirty="0"/>
                        <a:t>3000 </a:t>
                      </a:r>
                      <a:r>
                        <a:rPr lang="ru-RU" sz="1500" dirty="0"/>
                        <a:t>м</a:t>
                      </a:r>
                      <a:r>
                        <a:rPr lang="en-US" sz="1500" dirty="0"/>
                        <a:t>2</a:t>
                      </a:r>
                      <a:endParaRPr lang="ru-RU" sz="1500" dirty="0"/>
                    </a:p>
                    <a:p>
                      <a:pPr>
                        <a:lnSpc>
                          <a:spcPct val="8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Опытные монтажные рабочие </a:t>
                      </a:r>
                      <a:r>
                        <a:rPr lang="en-US" sz="1500" dirty="0"/>
                        <a:t>	</a:t>
                      </a:r>
                      <a:r>
                        <a:rPr lang="ru-RU" sz="1500" dirty="0"/>
                        <a:t>      </a:t>
                      </a:r>
                      <a:r>
                        <a:rPr lang="en-US" sz="1500" dirty="0"/>
                        <a:t>15</a:t>
                      </a:r>
                      <a:endParaRPr lang="ru-RU" sz="1500" dirty="0"/>
                    </a:p>
                    <a:p>
                      <a:pPr>
                        <a:lnSpc>
                          <a:spcPct val="8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Машина формовки спиральных труб   </a:t>
                      </a:r>
                      <a:r>
                        <a:rPr lang="en-US" sz="1500" dirty="0"/>
                        <a:t>SBKJ-1500 </a:t>
                      </a:r>
                      <a:endParaRPr lang="ru-RU" sz="1500" dirty="0"/>
                    </a:p>
                    <a:p>
                      <a:pPr>
                        <a:lnSpc>
                          <a:spcPct val="8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Машина изготовления угловых </a:t>
                      </a:r>
                    </a:p>
                    <a:p>
                      <a:pPr>
                        <a:lnSpc>
                          <a:spcPct val="80000"/>
                        </a:lnSpc>
                        <a:buFont typeface="Arial" pitchFamily="34" charset="0"/>
                        <a:buNone/>
                        <a:defRPr/>
                      </a:pPr>
                      <a:r>
                        <a:rPr lang="ru-RU" sz="1500" dirty="0"/>
                        <a:t>патрубков                                                        </a:t>
                      </a:r>
                      <a:r>
                        <a:rPr lang="en-US" sz="1500" dirty="0"/>
                        <a:t>SBWT-1500 </a:t>
                      </a:r>
                      <a:endParaRPr lang="ru-RU" sz="1500" dirty="0"/>
                    </a:p>
                    <a:p>
                      <a:pPr>
                        <a:lnSpc>
                          <a:spcPct val="8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Машина изготовления угловых </a:t>
                      </a:r>
                      <a:br>
                        <a:rPr lang="ru-RU" sz="1500" dirty="0"/>
                      </a:br>
                      <a:r>
                        <a:rPr lang="ru-RU" sz="1500" dirty="0"/>
                        <a:t>  патрубков                                                       </a:t>
                      </a:r>
                      <a:r>
                        <a:rPr lang="en-US" sz="1500" dirty="0"/>
                        <a:t>SBWT-700 </a:t>
                      </a:r>
                      <a:endParaRPr lang="ru-RU" sz="1500" dirty="0"/>
                    </a:p>
                    <a:p>
                      <a:pPr>
                        <a:lnSpc>
                          <a:spcPct val="8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Машина формования затворов</a:t>
                      </a:r>
                      <a:r>
                        <a:rPr lang="en-US" sz="1500" dirty="0"/>
                        <a:t>	</a:t>
                      </a:r>
                      <a:r>
                        <a:rPr lang="ru-RU" sz="1500" dirty="0"/>
                        <a:t>       </a:t>
                      </a:r>
                      <a:r>
                        <a:rPr lang="en-US" sz="1500" dirty="0"/>
                        <a:t>SBDK</a:t>
                      </a:r>
                      <a:endParaRPr lang="ru-RU" sz="1500" dirty="0"/>
                    </a:p>
                    <a:p>
                      <a:pPr>
                        <a:lnSpc>
                          <a:spcPct val="8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Машина формования затворов</a:t>
                      </a:r>
                      <a:r>
                        <a:rPr lang="en-US" sz="1500" dirty="0"/>
                        <a:t>	</a:t>
                      </a:r>
                      <a:r>
                        <a:rPr lang="ru-RU" sz="1500" dirty="0"/>
                        <a:t>       </a:t>
                      </a:r>
                      <a:r>
                        <a:rPr lang="en-US" sz="1500" dirty="0"/>
                        <a:t>SBD4C</a:t>
                      </a:r>
                      <a:endParaRPr lang="ru-RU" sz="1500" dirty="0"/>
                    </a:p>
                    <a:p>
                      <a:pPr>
                        <a:lnSpc>
                          <a:spcPct val="8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Машина формования </a:t>
                      </a:r>
                      <a:br>
                        <a:rPr lang="ru-RU" sz="1500" dirty="0"/>
                      </a:br>
                      <a:r>
                        <a:rPr lang="ru-RU" sz="1500" dirty="0"/>
                        <a:t>  круглых фланцев </a:t>
                      </a:r>
                      <a:r>
                        <a:rPr lang="en-US" sz="1500" dirty="0"/>
                        <a:t>	</a:t>
                      </a:r>
                      <a:r>
                        <a:rPr lang="ru-RU" sz="1500" dirty="0"/>
                        <a:t>                              </a:t>
                      </a:r>
                      <a:r>
                        <a:rPr lang="en-US" sz="1500" dirty="0"/>
                        <a:t>SBJY-50 </a:t>
                      </a:r>
                      <a:endParaRPr lang="ru-RU" sz="1500" dirty="0"/>
                    </a:p>
                    <a:p>
                      <a:pPr>
                        <a:lnSpc>
                          <a:spcPct val="8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Машина для плазменной резки</a:t>
                      </a:r>
                      <a:r>
                        <a:rPr lang="en-US" sz="1500" dirty="0"/>
                        <a:t>	</a:t>
                      </a:r>
                      <a:r>
                        <a:rPr lang="ru-RU" sz="1500" dirty="0"/>
                        <a:t>       </a:t>
                      </a:r>
                      <a:r>
                        <a:rPr lang="en-US" sz="1500" dirty="0"/>
                        <a:t>SBPC-5000 </a:t>
                      </a:r>
                      <a:endParaRPr lang="ru-RU" sz="1500" dirty="0"/>
                    </a:p>
                    <a:p>
                      <a:pPr>
                        <a:lnSpc>
                          <a:spcPct val="8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Установка формования </a:t>
                      </a:r>
                      <a:br>
                        <a:rPr lang="ru-RU" sz="1500" dirty="0"/>
                      </a:br>
                      <a:r>
                        <a:rPr lang="ru-RU" sz="1500" dirty="0"/>
                        <a:t>спиральных труб                                    </a:t>
                      </a:r>
                      <a:r>
                        <a:rPr lang="en-US" sz="1500" dirty="0"/>
                        <a:t>	</a:t>
                      </a:r>
                      <a:r>
                        <a:rPr lang="ru-RU" sz="1500" dirty="0"/>
                        <a:t>       </a:t>
                      </a:r>
                      <a:r>
                        <a:rPr lang="en-US" sz="1500" dirty="0"/>
                        <a:t>SBTF-1500</a:t>
                      </a:r>
                      <a:endParaRPr lang="ru-RU" sz="1500" dirty="0"/>
                    </a:p>
                    <a:p>
                      <a:pPr>
                        <a:lnSpc>
                          <a:spcPct val="8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Установка формования </a:t>
                      </a:r>
                      <a:br>
                        <a:rPr lang="ru-RU" sz="1500" dirty="0"/>
                      </a:br>
                      <a:r>
                        <a:rPr lang="ru-RU" sz="1500" dirty="0"/>
                        <a:t>  спиральных труб</a:t>
                      </a:r>
                      <a:r>
                        <a:rPr lang="en-US" sz="1500" dirty="0"/>
                        <a:t>	</a:t>
                      </a:r>
                      <a:r>
                        <a:rPr lang="ru-RU" sz="1500" dirty="0"/>
                        <a:t>                              </a:t>
                      </a:r>
                      <a:r>
                        <a:rPr lang="en-US" sz="1500" dirty="0"/>
                        <a:t>SBTF-2000 </a:t>
                      </a:r>
                      <a:endParaRPr lang="ru-RU" sz="1500" dirty="0"/>
                    </a:p>
                    <a:p>
                      <a:pPr>
                        <a:lnSpc>
                          <a:spcPct val="80000"/>
                        </a:lnSpc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Механический резак</a:t>
                      </a:r>
                      <a:r>
                        <a:rPr lang="en-US" sz="1500" dirty="0"/>
                        <a:t> 	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286" y="1119966"/>
            <a:ext cx="3026228" cy="26666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696" y="1119966"/>
            <a:ext cx="3119294" cy="266669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696" y="3844699"/>
            <a:ext cx="3119294" cy="249078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477" y="3844699"/>
            <a:ext cx="3049037" cy="249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1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065365"/>
              </p:ext>
            </p:extLst>
          </p:nvPr>
        </p:nvGraphicFramePr>
        <p:xfrm>
          <a:off x="314091" y="1019345"/>
          <a:ext cx="11563366" cy="558828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074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5587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50954">
                <a:tc>
                  <a:txBody>
                    <a:bodyPr/>
                    <a:lstStyle/>
                    <a:p>
                      <a:pPr algn="l"/>
                      <a:r>
                        <a:rPr lang="ru-RU" sz="1500" dirty="0" err="1"/>
                        <a:t>КИПиА</a:t>
                      </a:r>
                      <a:r>
                        <a:rPr lang="ru-RU" sz="1500" dirty="0"/>
                        <a:t> и прокладка телекоммуникаций</a:t>
                      </a:r>
                      <a:endParaRPr lang="ru-RU" sz="15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5771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/>
                        <a:t>Сумма контракта</a:t>
                      </a:r>
                      <a:r>
                        <a:rPr lang="en-US" sz="1500" b="1" dirty="0"/>
                        <a:t>: </a:t>
                      </a:r>
                      <a:r>
                        <a:rPr lang="ru-RU" sz="1500" dirty="0"/>
                        <a:t>Конфиденциальная</a:t>
                      </a:r>
                      <a:r>
                        <a:rPr lang="ru-RU" sz="1500" baseline="0" dirty="0"/>
                        <a:t> информация</a:t>
                      </a:r>
                      <a:endParaRPr lang="ru-RU" sz="15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3666">
                <a:tc>
                  <a:txBody>
                    <a:bodyPr/>
                    <a:lstStyle/>
                    <a:p>
                      <a:r>
                        <a:rPr lang="ru-RU" sz="1500" b="1" dirty="0" smtClean="0"/>
                        <a:t>Заказчик: </a:t>
                      </a:r>
                      <a:r>
                        <a:rPr lang="en-US" sz="1500" dirty="0" err="1" smtClean="0"/>
                        <a:t>AgipKCO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95949">
                <a:tc>
                  <a:txBody>
                    <a:bodyPr/>
                    <a:lstStyle/>
                    <a:p>
                      <a:r>
                        <a:rPr lang="ru-RU" sz="1500" b="1" u="sng" dirty="0"/>
                        <a:t>Описание</a:t>
                      </a:r>
                      <a:r>
                        <a:rPr lang="ru-RU" sz="1500" b="1" u="sng" baseline="0" dirty="0"/>
                        <a:t> проекта:</a:t>
                      </a:r>
                      <a:endParaRPr lang="en-US" sz="1500" b="1" dirty="0"/>
                    </a:p>
                    <a:p>
                      <a:endParaRPr lang="en-US" sz="1500" dirty="0"/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Системы обнаружения пожара и дыма</a:t>
                      </a:r>
                      <a:r>
                        <a:rPr lang="en-US" sz="1500" dirty="0"/>
                        <a:t> </a:t>
                      </a:r>
                      <a:endParaRPr lang="ru-RU" sz="1500" dirty="0"/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Система сетей передачи данных</a:t>
                      </a:r>
                      <a:r>
                        <a:rPr lang="en-US" sz="1500" dirty="0"/>
                        <a:t>	</a:t>
                      </a:r>
                      <a:r>
                        <a:rPr lang="ru-RU" sz="1500" dirty="0"/>
                        <a:t> 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Мини АТС</a:t>
                      </a:r>
                      <a:r>
                        <a:rPr lang="en-US" sz="1500" dirty="0"/>
                        <a:t>		</a:t>
                      </a:r>
                      <a:r>
                        <a:rPr lang="ru-RU" sz="1500" dirty="0"/>
                        <a:t> 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Общая система оповещения</a:t>
                      </a:r>
                      <a:r>
                        <a:rPr lang="en-US" sz="1500" dirty="0"/>
                        <a:t>	</a:t>
                      </a:r>
                      <a:r>
                        <a:rPr lang="ru-RU" sz="1500" dirty="0"/>
                        <a:t> 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Система контроля доступа</a:t>
                      </a:r>
                      <a:r>
                        <a:rPr lang="en-US" sz="1500" dirty="0"/>
                        <a:t>	</a:t>
                      </a:r>
                      <a:r>
                        <a:rPr lang="ru-RU" sz="1500" dirty="0"/>
                        <a:t> 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Кабельная обвязка и электропроводка 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Система кондиционирования и вентиляции и </a:t>
                      </a:r>
                      <a:r>
                        <a:rPr lang="ru-RU" sz="1500" dirty="0" err="1"/>
                        <a:t>КИПиА</a:t>
                      </a:r>
                      <a:r>
                        <a:rPr lang="ru-RU" sz="1500" dirty="0"/>
                        <a:t> на трубопроводе 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Оснащение элементов оборудования ярлыками, знаками</a:t>
                      </a:r>
                      <a:r>
                        <a:rPr lang="en-US" sz="1500" dirty="0"/>
                        <a:t>	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208" y="1207061"/>
            <a:ext cx="3180764" cy="24725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Agip KCO_logo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576" y="40232"/>
            <a:ext cx="1059131" cy="41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208" y="3867373"/>
            <a:ext cx="3180764" cy="26096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832" y="1207061"/>
            <a:ext cx="3532197" cy="24725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832" y="3867373"/>
            <a:ext cx="3532197" cy="260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28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5" descr="Agip KCO_logo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576" y="40232"/>
            <a:ext cx="1059131" cy="41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135953"/>
              </p:ext>
            </p:extLst>
          </p:nvPr>
        </p:nvGraphicFramePr>
        <p:xfrm>
          <a:off x="346749" y="1039635"/>
          <a:ext cx="11530708" cy="538293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315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9910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0770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500" dirty="0"/>
                        <a:t>2 миллиона человеко-часов в рамках реализации строительных проектов</a:t>
                      </a:r>
                      <a:endParaRPr lang="ru-RU" sz="15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41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Сумма контракта</a:t>
                      </a:r>
                      <a:r>
                        <a:rPr lang="en-US" sz="1200" b="1" dirty="0"/>
                        <a:t>: </a:t>
                      </a:r>
                      <a:r>
                        <a:rPr lang="ru-RU" sz="1200" dirty="0"/>
                        <a:t>Конфиденциальная</a:t>
                      </a:r>
                      <a:r>
                        <a:rPr lang="ru-RU" sz="1200" baseline="0" dirty="0"/>
                        <a:t> информация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8452">
                <a:tc>
                  <a:txBody>
                    <a:bodyPr/>
                    <a:lstStyle/>
                    <a:p>
                      <a:r>
                        <a:rPr lang="ru-RU" sz="1200" b="1" dirty="0"/>
                        <a:t>Заказчик: </a:t>
                      </a:r>
                      <a:r>
                        <a:rPr lang="en-US" sz="1200" dirty="0" err="1"/>
                        <a:t>AgipKCO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52671">
                <a:tc>
                  <a:txBody>
                    <a:bodyPr/>
                    <a:lstStyle/>
                    <a:p>
                      <a:r>
                        <a:rPr lang="ru-RU" sz="1200" b="1" u="sng" dirty="0"/>
                        <a:t>Описание</a:t>
                      </a:r>
                      <a:r>
                        <a:rPr lang="ru-RU" sz="1200" b="1" u="sng" baseline="0" dirty="0"/>
                        <a:t> проекта:</a:t>
                      </a:r>
                      <a:endParaRPr lang="en-US" sz="1200" b="1" dirty="0"/>
                    </a:p>
                    <a:p>
                      <a:endParaRPr lang="en-US" sz="1200" dirty="0"/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Сборное строительство и застройка территорий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Организация совместных производственных операций 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Проектная группа из многопрофильных специалистов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Полевое проектирование и проектирование </a:t>
                      </a:r>
                      <a:r>
                        <a:rPr lang="en-US" sz="1200" dirty="0"/>
                        <a:t>As-built</a:t>
                      </a:r>
                      <a:endParaRPr lang="ru-RU" sz="1200" dirty="0"/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Управление ключевыми показателями деятельности и отчетностью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Прогнозирование на основе накопленного опыта, контроль затрат и планирование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Клиентские аудиты и встречные проверки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Кадровые политики и трудовые отношения 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Менеджмент </a:t>
                      </a:r>
                      <a:r>
                        <a:rPr lang="en-US" sz="1200" dirty="0"/>
                        <a:t>PLAC</a:t>
                      </a:r>
                      <a:endParaRPr lang="ru-RU" sz="1200" dirty="0"/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Пакет документов рабочей комиссии по приемке объекта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200" dirty="0"/>
                        <a:t>Пакет документов по завершению механомонтажных работ </a:t>
                      </a:r>
                      <a:r>
                        <a:rPr lang="en-US" sz="1200" dirty="0"/>
                        <a:t>		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821" y="1359234"/>
            <a:ext cx="6144950" cy="46932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359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5" descr="Agip KCO_logo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576" y="40232"/>
            <a:ext cx="1059131" cy="41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418856"/>
              </p:ext>
            </p:extLst>
          </p:nvPr>
        </p:nvGraphicFramePr>
        <p:xfrm>
          <a:off x="331929" y="1018504"/>
          <a:ext cx="11545528" cy="553469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30085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446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41487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Комплексная электронная система управления проектной документацией</a:t>
                      </a:r>
                      <a:endParaRPr lang="ru-RU" sz="15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82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Сумма контракта</a:t>
                      </a:r>
                      <a:r>
                        <a:rPr lang="en-US" sz="1200" b="1" dirty="0"/>
                        <a:t>: </a:t>
                      </a:r>
                      <a:r>
                        <a:rPr lang="ru-RU" sz="1200" dirty="0"/>
                        <a:t>Конфиденциальная</a:t>
                      </a:r>
                      <a:r>
                        <a:rPr lang="ru-RU" sz="1200" baseline="0" dirty="0"/>
                        <a:t> информация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2951">
                <a:tc>
                  <a:txBody>
                    <a:bodyPr/>
                    <a:lstStyle/>
                    <a:p>
                      <a:r>
                        <a:rPr lang="ru-RU" sz="1200" b="1" dirty="0"/>
                        <a:t>Заказчик: </a:t>
                      </a:r>
                      <a:r>
                        <a:rPr lang="en-US" sz="1200" dirty="0" err="1"/>
                        <a:t>AgipKCO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32005">
                <a:tc>
                  <a:txBody>
                    <a:bodyPr/>
                    <a:lstStyle/>
                    <a:p>
                      <a:r>
                        <a:rPr lang="ru-RU" sz="1200" b="1" u="sng" dirty="0"/>
                        <a:t>Описание</a:t>
                      </a:r>
                      <a:r>
                        <a:rPr lang="ru-RU" sz="1200" b="1" u="sng" baseline="0" dirty="0"/>
                        <a:t> проекта:</a:t>
                      </a:r>
                      <a:endParaRPr lang="en-US" sz="1200" b="1" u="sng" baseline="0" dirty="0"/>
                    </a:p>
                    <a:p>
                      <a:endParaRPr lang="en-US" sz="1200" dirty="0"/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IMIS (</a:t>
                      </a:r>
                      <a:r>
                        <a:rPr lang="ru-RU" sz="1200" dirty="0"/>
                        <a:t>Интегрированная управленческая информационная система</a:t>
                      </a:r>
                      <a:r>
                        <a:rPr lang="en-US" sz="1200" dirty="0"/>
                        <a:t>) </a:t>
                      </a:r>
                      <a:endParaRPr lang="ru-RU" sz="1200" dirty="0"/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ACS (</a:t>
                      </a:r>
                      <a:r>
                        <a:rPr lang="ru-RU" sz="1200" dirty="0"/>
                        <a:t>Автоматическая система закачивания скважин</a:t>
                      </a:r>
                      <a:r>
                        <a:rPr lang="en-US" sz="1200" dirty="0"/>
                        <a:t>) </a:t>
                      </a:r>
                      <a:endParaRPr lang="ru-RU" sz="1200" dirty="0"/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NEWS (</a:t>
                      </a:r>
                      <a:r>
                        <a:rPr lang="ru-RU" sz="1200" dirty="0"/>
                        <a:t>Сварочные работы</a:t>
                      </a:r>
                      <a:r>
                        <a:rPr lang="en-US" sz="1200" dirty="0"/>
                        <a:t>, </a:t>
                      </a:r>
                      <a:r>
                        <a:rPr lang="ru-RU" sz="1200" dirty="0"/>
                        <a:t>Квалификации и </a:t>
                      </a:r>
                      <a:r>
                        <a:rPr lang="en-US" sz="1200" dirty="0"/>
                        <a:t>&amp; </a:t>
                      </a:r>
                      <a:r>
                        <a:rPr lang="ru-RU" sz="1200" dirty="0"/>
                        <a:t>Система отслеживания </a:t>
                      </a:r>
                      <a:r>
                        <a:rPr lang="en-US" sz="1200" dirty="0"/>
                        <a:t>NDT</a:t>
                      </a:r>
                      <a:r>
                        <a:rPr lang="ru-RU" sz="1200" dirty="0"/>
                        <a:t>) 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IPMS (</a:t>
                      </a:r>
                      <a:r>
                        <a:rPr lang="ru-RU" sz="1200" dirty="0"/>
                        <a:t>Система управления интегрированных закупок</a:t>
                      </a:r>
                      <a:r>
                        <a:rPr lang="en-US" sz="1200" dirty="0"/>
                        <a:t>) </a:t>
                      </a:r>
                      <a:endParaRPr lang="ru-RU" sz="1200" dirty="0"/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Программа </a:t>
                      </a:r>
                      <a:r>
                        <a:rPr lang="en-US" sz="1200" dirty="0"/>
                        <a:t>Primavera Project Planner </a:t>
                      </a:r>
                      <a:r>
                        <a:rPr lang="ru-RU" sz="1200" dirty="0"/>
                        <a:t>версии </a:t>
                      </a:r>
                      <a:r>
                        <a:rPr lang="en-US" sz="1200" dirty="0"/>
                        <a:t>3.1 </a:t>
                      </a:r>
                      <a:r>
                        <a:rPr lang="ru-RU" sz="1200" dirty="0"/>
                        <a:t>для обеспечения комплексной интеграции операционной деятельности</a:t>
                      </a:r>
                    </a:p>
                    <a:p>
                      <a:pPr>
                        <a:buFont typeface="Arial" pitchFamily="34" charset="0"/>
                        <a:buNone/>
                        <a:defRPr/>
                      </a:pPr>
                      <a:r>
                        <a:rPr lang="en-US" sz="1200" dirty="0"/>
                        <a:t>		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022" y="1359234"/>
            <a:ext cx="6545035" cy="49268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219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5" descr="Agip KCO_logo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576" y="40232"/>
            <a:ext cx="1059131" cy="41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537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726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914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103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D75DF38-522A-4B8D-A3E3-4FED554F50D2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graphicFrame>
        <p:nvGraphicFramePr>
          <p:cNvPr id="12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2147909"/>
              </p:ext>
            </p:extLst>
          </p:nvPr>
        </p:nvGraphicFramePr>
        <p:xfrm>
          <a:off x="340973" y="1039635"/>
          <a:ext cx="11536483" cy="539382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855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5089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4231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8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/>
                        <a:t>Водоопреснительная установка </a:t>
                      </a:r>
                      <a:endParaRPr lang="en-US" sz="12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1158">
                <a:tc>
                  <a:txBody>
                    <a:bodyPr/>
                    <a:lstStyle/>
                    <a:p>
                      <a:pPr algn="ctr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dirty="0"/>
                        <a:t>2007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644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ДАННЫЕ О ПРЕДПРИЯТИИ: 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233902">
                <a:tc>
                  <a:txBody>
                    <a:bodyPr/>
                    <a:lstStyle/>
                    <a:p>
                      <a:pPr marL="185738" indent="-185738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Площадь застройки       	  	 0,0028 </a:t>
                      </a:r>
                      <a:r>
                        <a:rPr lang="ru-RU" sz="1200" dirty="0" err="1"/>
                        <a:t>Ha</a:t>
                      </a:r>
                      <a:r>
                        <a:rPr lang="ru-RU" sz="1200" dirty="0"/>
                        <a:t> </a:t>
                      </a:r>
                    </a:p>
                    <a:p>
                      <a:pPr marL="185738" indent="-185738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Производительность 		140 м3 / день</a:t>
                      </a:r>
                    </a:p>
                    <a:p>
                      <a:pPr marL="185738" indent="-185738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Блок предварительной фильтрации	29,72 м2</a:t>
                      </a:r>
                    </a:p>
                    <a:p>
                      <a:pPr marL="185738" indent="-185738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Блок обратного осмоса 		29,72 м2</a:t>
                      </a:r>
                    </a:p>
                    <a:p>
                      <a:pPr marL="185738" indent="-185738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Насосная станция 		29,72 м2</a:t>
                      </a:r>
                    </a:p>
                    <a:p>
                      <a:pPr marL="185738" indent="-185738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Здание для работников завода	18 м2</a:t>
                      </a:r>
                    </a:p>
                    <a:p>
                      <a:pPr marL="185738" indent="-185738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Подземный впускной береговой </a:t>
                      </a:r>
                    </a:p>
                    <a:p>
                      <a:pPr marL="185738" indent="-185738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трубопровод                                                 0,7 км</a:t>
                      </a:r>
                    </a:p>
                    <a:p>
                      <a:pPr marL="185738" indent="-185738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Подземный трубопровод слива </a:t>
                      </a:r>
                    </a:p>
                    <a:p>
                      <a:pPr marL="185738" indent="-185738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солевого раствора                                      0,7 км</a:t>
                      </a:r>
                    </a:p>
                    <a:p>
                      <a:pPr marL="185738" indent="-185738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Дренажный колодец для воды и </a:t>
                      </a:r>
                    </a:p>
                    <a:p>
                      <a:pPr marL="185738" indent="-185738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солевого раствора                       	2 x 24 м3 </a:t>
                      </a:r>
                    </a:p>
                    <a:p>
                      <a:pPr marL="185738" indent="-185738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Дренажные колодцы для воды и </a:t>
                      </a:r>
                    </a:p>
                    <a:p>
                      <a:pPr marL="185738" indent="-185738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промывочного раствора                           2 x  216 м3</a:t>
                      </a:r>
                    </a:p>
                    <a:p>
                      <a:pPr marL="185738" indent="-185738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Двигающийся к берегу трубопровод</a:t>
                      </a:r>
                      <a:br>
                        <a:rPr lang="ru-RU" sz="1200" dirty="0"/>
                      </a:br>
                      <a:r>
                        <a:rPr lang="ru-RU" sz="1200" dirty="0"/>
                        <a:t> добытой воды 	                          240 м</a:t>
                      </a:r>
                    </a:p>
                    <a:p>
                      <a:pPr marL="185738" indent="-185738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Помещение с водными запасами 	2300 м2</a:t>
                      </a:r>
                    </a:p>
                    <a:p>
                      <a:pPr marL="185738" indent="-185738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Сооружения вспомогательного </a:t>
                      </a:r>
                      <a:br>
                        <a:rPr lang="ru-RU" sz="1200" dirty="0"/>
                      </a:br>
                      <a:r>
                        <a:rPr lang="ru-RU" sz="1200" dirty="0"/>
                        <a:t>назначения, дороги и ограждения 	3400 м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97" y="1441745"/>
            <a:ext cx="6087448" cy="4589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643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2"/>
          <p:cNvSpPr txBox="1">
            <a:spLocks noChangeArrowheads="1"/>
          </p:cNvSpPr>
          <p:nvPr/>
        </p:nvSpPr>
        <p:spPr bwMode="auto">
          <a:xfrm>
            <a:off x="2586037" y="5661029"/>
            <a:ext cx="84772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Arial" panose="020B0604020202020204" pitchFamily="34" charset="0"/>
              </a:rPr>
              <a:t>Проекты «под ключ»</a:t>
            </a:r>
            <a:r>
              <a:rPr lang="en-US" altLang="ru-RU" sz="1800" b="1">
                <a:solidFill>
                  <a:schemeClr val="bg1"/>
                </a:solidFill>
                <a:latin typeface="Arial" panose="020B0604020202020204" pitchFamily="34" charset="0"/>
              </a:rPr>
              <a:t>: 2007 / </a:t>
            </a:r>
            <a:r>
              <a:rPr lang="ru-RU" altLang="ru-RU" sz="1800" b="1">
                <a:solidFill>
                  <a:schemeClr val="bg1"/>
                </a:solidFill>
                <a:latin typeface="Arial" panose="020B0604020202020204" pitchFamily="34" charset="0"/>
              </a:rPr>
              <a:t>ВОДООПРЕСНИТЕЛЬНАЯ УСТАНОВКА В БАУТИНО</a:t>
            </a:r>
            <a:endParaRPr lang="en-US" altLang="ru-RU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5" descr="Agip KCO_logo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576" y="40232"/>
            <a:ext cx="1059131" cy="41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1607679"/>
              </p:ext>
            </p:extLst>
          </p:nvPr>
        </p:nvGraphicFramePr>
        <p:xfrm>
          <a:off x="373841" y="976276"/>
          <a:ext cx="11503615" cy="557692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457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578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7529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ru-RU" sz="12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ВОДООПРЕСНИТЕЛЬНАЯ УСТАНОВКА В БАУТИНО 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801629"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</a:pPr>
                      <a:r>
                        <a:rPr lang="ru-RU" altLang="ru-RU" sz="1200" b="1" dirty="0" smtClean="0"/>
                        <a:t>Объем работ: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</a:pPr>
                      <a:endParaRPr lang="ru-RU" altLang="ru-RU" sz="1200" dirty="0" smtClean="0"/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</a:pPr>
                      <a:r>
                        <a:rPr lang="ru-RU" altLang="ru-RU" sz="1200" dirty="0" smtClean="0"/>
                        <a:t>Определение </a:t>
                      </a:r>
                      <a:r>
                        <a:rPr lang="ru-RU" altLang="ru-RU" sz="1200" dirty="0"/>
                        <a:t>осуществимости процесса и выбор технологии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</a:pPr>
                      <a:r>
                        <a:rPr lang="ru-RU" altLang="ru-RU" sz="1200" dirty="0"/>
                        <a:t>Экономическое обоснование  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</a:pPr>
                      <a:r>
                        <a:rPr lang="ru-RU" altLang="ru-RU" sz="1200" dirty="0"/>
                        <a:t>Составление рабочих графиков и фонда оплаты труда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</a:pPr>
                      <a:r>
                        <a:rPr lang="ru-RU" altLang="ru-RU" sz="1200" dirty="0"/>
                        <a:t>Налогообложение и амортизационные отчисления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</a:pPr>
                      <a:r>
                        <a:rPr lang="ru-RU" altLang="ru-RU" sz="1200" dirty="0"/>
                        <a:t>Составление рабочих графиков и фонда оплаты труда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</a:pPr>
                      <a:r>
                        <a:rPr lang="ru-RU" altLang="ru-RU" sz="1200" dirty="0"/>
                        <a:t>Расчет чистого приведенного дохода, внутренней нормы доходности, движения наличности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</a:pPr>
                      <a:r>
                        <a:rPr lang="ru-RU" altLang="ru-RU" sz="1200" dirty="0"/>
                        <a:t>Оценка строительства </a:t>
                      </a:r>
                      <a:r>
                        <a:rPr lang="en-US" altLang="ru-RU" sz="1200" dirty="0"/>
                        <a:t>ABC-4</a:t>
                      </a:r>
                      <a:endParaRPr lang="ru-RU" altLang="ru-RU" sz="1200" dirty="0"/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</a:pPr>
                      <a:r>
                        <a:rPr lang="ru-RU" altLang="ru-RU" sz="1200" dirty="0"/>
                        <a:t>График 3 уровня ООС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</a:pPr>
                      <a:r>
                        <a:rPr lang="ru-RU" altLang="ru-RU" sz="1200" dirty="0"/>
                        <a:t>План закупок и спецификации </a:t>
                      </a:r>
                      <a:endParaRPr lang="en-US" altLang="ru-RU" sz="1200" dirty="0"/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</a:pPr>
                      <a:r>
                        <a:rPr lang="ru-RU" altLang="ru-RU" sz="1200" dirty="0"/>
                        <a:t>Планирование в области ОТ, ТБ и ООС, а также планирование мероприятий по реагированию на чрезвычайные ситуации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</a:pPr>
                      <a:r>
                        <a:rPr lang="ru-RU" altLang="ru-RU" sz="1200" dirty="0"/>
                        <a:t>Оценка воздействия на окружающую среду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</a:pPr>
                      <a:r>
                        <a:rPr lang="ru-RU" altLang="ru-RU" sz="1200" dirty="0"/>
                        <a:t>Полный комплект технической проектной документации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863" y="1259025"/>
            <a:ext cx="6743423" cy="5048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458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 15"/>
          <p:cNvSpPr/>
          <p:nvPr/>
        </p:nvSpPr>
        <p:spPr>
          <a:xfrm>
            <a:off x="2293257" y="509886"/>
            <a:ext cx="4586514" cy="6007028"/>
          </a:xfrm>
          <a:custGeom>
            <a:avLst/>
            <a:gdLst>
              <a:gd name="connsiteX0" fmla="*/ 2612572 w 4586514"/>
              <a:gd name="connsiteY0" fmla="*/ 0 h 6458857"/>
              <a:gd name="connsiteX1" fmla="*/ 3135086 w 4586514"/>
              <a:gd name="connsiteY1" fmla="*/ 725714 h 6458857"/>
              <a:gd name="connsiteX2" fmla="*/ 4397829 w 4586514"/>
              <a:gd name="connsiteY2" fmla="*/ 1016000 h 6458857"/>
              <a:gd name="connsiteX3" fmla="*/ 4586514 w 4586514"/>
              <a:gd name="connsiteY3" fmla="*/ 1567543 h 6458857"/>
              <a:gd name="connsiteX4" fmla="*/ 3759200 w 4586514"/>
              <a:gd name="connsiteY4" fmla="*/ 1640114 h 6458857"/>
              <a:gd name="connsiteX5" fmla="*/ 3701143 w 4586514"/>
              <a:gd name="connsiteY5" fmla="*/ 2148114 h 6458857"/>
              <a:gd name="connsiteX6" fmla="*/ 2888343 w 4586514"/>
              <a:gd name="connsiteY6" fmla="*/ 2293257 h 6458857"/>
              <a:gd name="connsiteX7" fmla="*/ 2786743 w 4586514"/>
              <a:gd name="connsiteY7" fmla="*/ 2583543 h 6458857"/>
              <a:gd name="connsiteX8" fmla="*/ 3178629 w 4586514"/>
              <a:gd name="connsiteY8" fmla="*/ 2830286 h 6458857"/>
              <a:gd name="connsiteX9" fmla="*/ 2902857 w 4586514"/>
              <a:gd name="connsiteY9" fmla="*/ 3048000 h 6458857"/>
              <a:gd name="connsiteX10" fmla="*/ 4267200 w 4586514"/>
              <a:gd name="connsiteY10" fmla="*/ 3251200 h 6458857"/>
              <a:gd name="connsiteX11" fmla="*/ 4368800 w 4586514"/>
              <a:gd name="connsiteY11" fmla="*/ 3556000 h 6458857"/>
              <a:gd name="connsiteX12" fmla="*/ 3991429 w 4586514"/>
              <a:gd name="connsiteY12" fmla="*/ 4818743 h 6458857"/>
              <a:gd name="connsiteX13" fmla="*/ 3599543 w 4586514"/>
              <a:gd name="connsiteY13" fmla="*/ 4949372 h 6458857"/>
              <a:gd name="connsiteX14" fmla="*/ 4455886 w 4586514"/>
              <a:gd name="connsiteY14" fmla="*/ 5123543 h 6458857"/>
              <a:gd name="connsiteX15" fmla="*/ 4441372 w 4586514"/>
              <a:gd name="connsiteY15" fmla="*/ 5442857 h 6458857"/>
              <a:gd name="connsiteX16" fmla="*/ 2336800 w 4586514"/>
              <a:gd name="connsiteY16" fmla="*/ 6458857 h 6458857"/>
              <a:gd name="connsiteX17" fmla="*/ 0 w 4586514"/>
              <a:gd name="connsiteY17" fmla="*/ 5791200 h 6458857"/>
              <a:gd name="connsiteX18" fmla="*/ 1669143 w 4586514"/>
              <a:gd name="connsiteY18" fmla="*/ 145143 h 6458857"/>
              <a:gd name="connsiteX19" fmla="*/ 2612572 w 4586514"/>
              <a:gd name="connsiteY19" fmla="*/ 0 h 645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86514" h="6458857">
                <a:moveTo>
                  <a:pt x="2612572" y="0"/>
                </a:moveTo>
                <a:lnTo>
                  <a:pt x="3135086" y="725714"/>
                </a:lnTo>
                <a:lnTo>
                  <a:pt x="4397829" y="1016000"/>
                </a:lnTo>
                <a:lnTo>
                  <a:pt x="4586514" y="1567543"/>
                </a:lnTo>
                <a:lnTo>
                  <a:pt x="3759200" y="1640114"/>
                </a:lnTo>
                <a:lnTo>
                  <a:pt x="3701143" y="2148114"/>
                </a:lnTo>
                <a:lnTo>
                  <a:pt x="2888343" y="2293257"/>
                </a:lnTo>
                <a:lnTo>
                  <a:pt x="2786743" y="2583543"/>
                </a:lnTo>
                <a:lnTo>
                  <a:pt x="3178629" y="2830286"/>
                </a:lnTo>
                <a:lnTo>
                  <a:pt x="2902857" y="3048000"/>
                </a:lnTo>
                <a:lnTo>
                  <a:pt x="4267200" y="3251200"/>
                </a:lnTo>
                <a:lnTo>
                  <a:pt x="4368800" y="3556000"/>
                </a:lnTo>
                <a:lnTo>
                  <a:pt x="3991429" y="4818743"/>
                </a:lnTo>
                <a:lnTo>
                  <a:pt x="3599543" y="4949372"/>
                </a:lnTo>
                <a:lnTo>
                  <a:pt x="4455886" y="5123543"/>
                </a:lnTo>
                <a:lnTo>
                  <a:pt x="4441372" y="5442857"/>
                </a:lnTo>
                <a:lnTo>
                  <a:pt x="2336800" y="6458857"/>
                </a:lnTo>
                <a:lnTo>
                  <a:pt x="0" y="5791200"/>
                </a:lnTo>
                <a:lnTo>
                  <a:pt x="1669143" y="145143"/>
                </a:lnTo>
                <a:lnTo>
                  <a:pt x="261257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762000">
              <a:schemeClr val="bg1">
                <a:alpha val="97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4" r="11340"/>
          <a:stretch/>
        </p:blipFill>
        <p:spPr>
          <a:xfrm>
            <a:off x="5132927" y="-2774"/>
            <a:ext cx="7075715" cy="686077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6388608"/>
            <a:ext cx="12192000" cy="4693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3951404" y="5363228"/>
            <a:ext cx="4111941" cy="149933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innerShdw>
              <a:schemeClr val="bg1">
                <a:lumMod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63754" y="6165856"/>
            <a:ext cx="7926388" cy="555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spc="75" baseline="0" dirty="0">
                <a:solidFill>
                  <a:srgbClr val="CC0000"/>
                </a:solidFill>
                <a:latin typeface="Humanst521 Lt BT" panose="020B04020202040203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44489" y="208975"/>
            <a:ext cx="5166454" cy="6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ИНЖИНИРИНГ И ПРОЕКТИРОВАНИЕ </a:t>
            </a:r>
            <a:endParaRPr lang="ru-RU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4408714" y="208974"/>
            <a:ext cx="2656115" cy="5691083"/>
          </a:xfrm>
          <a:custGeom>
            <a:avLst/>
            <a:gdLst>
              <a:gd name="connsiteX0" fmla="*/ 674915 w 2656115"/>
              <a:gd name="connsiteY0" fmla="*/ 0 h 5203371"/>
              <a:gd name="connsiteX1" fmla="*/ 2188029 w 2656115"/>
              <a:gd name="connsiteY1" fmla="*/ 326571 h 5203371"/>
              <a:gd name="connsiteX2" fmla="*/ 2220686 w 2656115"/>
              <a:gd name="connsiteY2" fmla="*/ 653143 h 5203371"/>
              <a:gd name="connsiteX3" fmla="*/ 1850572 w 2656115"/>
              <a:gd name="connsiteY3" fmla="*/ 740228 h 5203371"/>
              <a:gd name="connsiteX4" fmla="*/ 2188029 w 2656115"/>
              <a:gd name="connsiteY4" fmla="*/ 990600 h 5203371"/>
              <a:gd name="connsiteX5" fmla="*/ 2296886 w 2656115"/>
              <a:gd name="connsiteY5" fmla="*/ 1240971 h 5203371"/>
              <a:gd name="connsiteX6" fmla="*/ 859972 w 2656115"/>
              <a:gd name="connsiteY6" fmla="*/ 1458685 h 5203371"/>
              <a:gd name="connsiteX7" fmla="*/ 772886 w 2656115"/>
              <a:gd name="connsiteY7" fmla="*/ 1817914 h 5203371"/>
              <a:gd name="connsiteX8" fmla="*/ 1012372 w 2656115"/>
              <a:gd name="connsiteY8" fmla="*/ 1992085 h 5203371"/>
              <a:gd name="connsiteX9" fmla="*/ 1480457 w 2656115"/>
              <a:gd name="connsiteY9" fmla="*/ 2057400 h 5203371"/>
              <a:gd name="connsiteX10" fmla="*/ 1273629 w 2656115"/>
              <a:gd name="connsiteY10" fmla="*/ 2590800 h 5203371"/>
              <a:gd name="connsiteX11" fmla="*/ 751115 w 2656115"/>
              <a:gd name="connsiteY11" fmla="*/ 2688771 h 5203371"/>
              <a:gd name="connsiteX12" fmla="*/ 1088572 w 2656115"/>
              <a:gd name="connsiteY12" fmla="*/ 3178628 h 5203371"/>
              <a:gd name="connsiteX13" fmla="*/ 2024743 w 2656115"/>
              <a:gd name="connsiteY13" fmla="*/ 3135085 h 5203371"/>
              <a:gd name="connsiteX14" fmla="*/ 2383972 w 2656115"/>
              <a:gd name="connsiteY14" fmla="*/ 3298371 h 5203371"/>
              <a:gd name="connsiteX15" fmla="*/ 2394857 w 2656115"/>
              <a:gd name="connsiteY15" fmla="*/ 3570514 h 5203371"/>
              <a:gd name="connsiteX16" fmla="*/ 2100943 w 2656115"/>
              <a:gd name="connsiteY16" fmla="*/ 3614057 h 5203371"/>
              <a:gd name="connsiteX17" fmla="*/ 2558143 w 2656115"/>
              <a:gd name="connsiteY17" fmla="*/ 3755571 h 5203371"/>
              <a:gd name="connsiteX18" fmla="*/ 2656115 w 2656115"/>
              <a:gd name="connsiteY18" fmla="*/ 4060371 h 5203371"/>
              <a:gd name="connsiteX19" fmla="*/ 1719943 w 2656115"/>
              <a:gd name="connsiteY19" fmla="*/ 4169228 h 5203371"/>
              <a:gd name="connsiteX20" fmla="*/ 1502229 w 2656115"/>
              <a:gd name="connsiteY20" fmla="*/ 4234543 h 5203371"/>
              <a:gd name="connsiteX21" fmla="*/ 1709057 w 2656115"/>
              <a:gd name="connsiteY21" fmla="*/ 4517571 h 5203371"/>
              <a:gd name="connsiteX22" fmla="*/ 1556657 w 2656115"/>
              <a:gd name="connsiteY22" fmla="*/ 4822371 h 5203371"/>
              <a:gd name="connsiteX23" fmla="*/ 544286 w 2656115"/>
              <a:gd name="connsiteY23" fmla="*/ 5203371 h 5203371"/>
              <a:gd name="connsiteX24" fmla="*/ 0 w 2656115"/>
              <a:gd name="connsiteY24" fmla="*/ 5105400 h 5203371"/>
              <a:gd name="connsiteX25" fmla="*/ 674915 w 2656115"/>
              <a:gd name="connsiteY25" fmla="*/ 0 h 5203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2656115" h="5203371">
                <a:moveTo>
                  <a:pt x="674915" y="0"/>
                </a:moveTo>
                <a:lnTo>
                  <a:pt x="2188029" y="326571"/>
                </a:lnTo>
                <a:lnTo>
                  <a:pt x="2220686" y="653143"/>
                </a:lnTo>
                <a:lnTo>
                  <a:pt x="1850572" y="740228"/>
                </a:lnTo>
                <a:lnTo>
                  <a:pt x="2188029" y="990600"/>
                </a:lnTo>
                <a:lnTo>
                  <a:pt x="2296886" y="1240971"/>
                </a:lnTo>
                <a:lnTo>
                  <a:pt x="859972" y="1458685"/>
                </a:lnTo>
                <a:lnTo>
                  <a:pt x="772886" y="1817914"/>
                </a:lnTo>
                <a:lnTo>
                  <a:pt x="1012372" y="1992085"/>
                </a:lnTo>
                <a:lnTo>
                  <a:pt x="1480457" y="2057400"/>
                </a:lnTo>
                <a:lnTo>
                  <a:pt x="1273629" y="2590800"/>
                </a:lnTo>
                <a:lnTo>
                  <a:pt x="751115" y="2688771"/>
                </a:lnTo>
                <a:lnTo>
                  <a:pt x="1088572" y="3178628"/>
                </a:lnTo>
                <a:lnTo>
                  <a:pt x="2024743" y="3135085"/>
                </a:lnTo>
                <a:lnTo>
                  <a:pt x="2383972" y="3298371"/>
                </a:lnTo>
                <a:lnTo>
                  <a:pt x="2394857" y="3570514"/>
                </a:lnTo>
                <a:lnTo>
                  <a:pt x="2100943" y="3614057"/>
                </a:lnTo>
                <a:lnTo>
                  <a:pt x="2558143" y="3755571"/>
                </a:lnTo>
                <a:lnTo>
                  <a:pt x="2656115" y="4060371"/>
                </a:lnTo>
                <a:lnTo>
                  <a:pt x="1719943" y="4169228"/>
                </a:lnTo>
                <a:lnTo>
                  <a:pt x="1502229" y="4234543"/>
                </a:lnTo>
                <a:lnTo>
                  <a:pt x="1709057" y="4517571"/>
                </a:lnTo>
                <a:lnTo>
                  <a:pt x="1556657" y="4822371"/>
                </a:lnTo>
                <a:lnTo>
                  <a:pt x="544286" y="5203371"/>
                </a:lnTo>
                <a:lnTo>
                  <a:pt x="0" y="5105400"/>
                </a:lnTo>
                <a:lnTo>
                  <a:pt x="67491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4953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799114" y="509886"/>
            <a:ext cx="8067765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692" y="6012395"/>
            <a:ext cx="1811363" cy="62391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744489" y="989315"/>
            <a:ext cx="628468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 </a:t>
            </a:r>
            <a:r>
              <a:rPr lang="ru-RU" sz="1400" dirty="0">
                <a:solidFill>
                  <a:srgbClr val="002060"/>
                </a:solidFill>
              </a:rPr>
              <a:t>Более 50 опытных специалистов в команде управления технологическим процессом </a:t>
            </a:r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• </a:t>
            </a:r>
            <a:r>
              <a:rPr lang="ru-RU" sz="1400" dirty="0">
                <a:solidFill>
                  <a:srgbClr val="002060"/>
                </a:solidFill>
              </a:rPr>
              <a:t>Контроль параметров проекта по безопасности, технологии, стоимости и графикам при помощи: </a:t>
            </a:r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• </a:t>
            </a:r>
            <a:r>
              <a:rPr lang="ru-RU" sz="1400" dirty="0">
                <a:solidFill>
                  <a:srgbClr val="002060"/>
                </a:solidFill>
              </a:rPr>
              <a:t>Метод повышения экономической эффективности</a:t>
            </a:r>
            <a:r>
              <a:rPr lang="ru-RU" sz="1400" dirty="0" smtClean="0">
                <a:solidFill>
                  <a:srgbClr val="002060"/>
                </a:solidFill>
              </a:rPr>
              <a:t>;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 </a:t>
            </a:r>
          </a:p>
          <a:p>
            <a:r>
              <a:rPr lang="ru-RU" sz="1400" dirty="0" smtClean="0">
                <a:solidFill>
                  <a:srgbClr val="002060"/>
                </a:solidFill>
              </a:rPr>
              <a:t>• </a:t>
            </a:r>
            <a:r>
              <a:rPr lang="ru-RU" sz="1400" dirty="0">
                <a:solidFill>
                  <a:srgbClr val="002060"/>
                </a:solidFill>
              </a:rPr>
              <a:t>Контроль строительной, эксплуатационной и функциональной технологичности; </a:t>
            </a:r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• </a:t>
            </a:r>
            <a:r>
              <a:rPr lang="ru-RU" sz="1400" dirty="0">
                <a:solidFill>
                  <a:srgbClr val="002060"/>
                </a:solidFill>
              </a:rPr>
              <a:t>Анализ опасных производственных факторов </a:t>
            </a:r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• </a:t>
            </a:r>
            <a:r>
              <a:rPr lang="ru-RU" sz="1400" dirty="0">
                <a:solidFill>
                  <a:srgbClr val="002060"/>
                </a:solidFill>
              </a:rPr>
              <a:t>Поддержка в управлении материальных ресурсов и строительных работах </a:t>
            </a:r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• </a:t>
            </a:r>
            <a:r>
              <a:rPr lang="ru-RU" sz="1400" dirty="0">
                <a:solidFill>
                  <a:srgbClr val="002060"/>
                </a:solidFill>
              </a:rPr>
              <a:t>Общее управление процессом посредством </a:t>
            </a:r>
            <a:r>
              <a:rPr lang="ru-RU" sz="1400" dirty="0" err="1">
                <a:solidFill>
                  <a:srgbClr val="002060"/>
                </a:solidFill>
              </a:rPr>
              <a:t>PFDиP&amp;IDs,спецификация</a:t>
            </a:r>
            <a:r>
              <a:rPr lang="ru-RU" sz="1400" dirty="0">
                <a:solidFill>
                  <a:srgbClr val="002060"/>
                </a:solidFill>
              </a:rPr>
              <a:t> </a:t>
            </a:r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оборудования </a:t>
            </a:r>
            <a:r>
              <a:rPr lang="ru-RU" sz="1400" dirty="0">
                <a:solidFill>
                  <a:srgbClr val="002060"/>
                </a:solidFill>
              </a:rPr>
              <a:t>и материалов , полное структурное проектирование и расчеты, а также оценка стоимости и финансовое моделирование </a:t>
            </a:r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• </a:t>
            </a:r>
            <a:r>
              <a:rPr lang="ru-RU" sz="1400" dirty="0">
                <a:solidFill>
                  <a:srgbClr val="002060"/>
                </a:solidFill>
              </a:rPr>
              <a:t>Устойчивый рост профессионализма благодаря сотрудничеству с международными и отечественными инженерными институтами</a:t>
            </a:r>
          </a:p>
        </p:txBody>
      </p:sp>
    </p:spTree>
    <p:extLst>
      <p:ext uri="{BB962C8B-B14F-4D97-AF65-F5344CB8AC3E}">
        <p14:creationId xmlns:p14="http://schemas.microsoft.com/office/powerpoint/2010/main" val="75386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 descr="Agip KCO_logo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576" y="40232"/>
            <a:ext cx="1059131" cy="413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7977188"/>
              </p:ext>
            </p:extLst>
          </p:nvPr>
        </p:nvGraphicFramePr>
        <p:xfrm>
          <a:off x="232229" y="842819"/>
          <a:ext cx="11557292" cy="590460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6509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92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36973">
                <a:tc>
                  <a:txBody>
                    <a:bodyPr/>
                    <a:lstStyle/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ru-RU" sz="1200" dirty="0"/>
                    </a:p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sz="1600" dirty="0" smtClean="0"/>
                        <a:t>ВОДООПРЕСНИТЕЛЬНАЯ УСТАНОВКА В БАУТИНО </a:t>
                      </a:r>
                      <a:endParaRPr lang="ru-RU" altLang="ru-RU" sz="1500" dirty="0" smtClean="0"/>
                    </a:p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/>
                        <a:t>Более </a:t>
                      </a:r>
                      <a:r>
                        <a:rPr lang="ru-RU" altLang="ru-RU" sz="1500" dirty="0"/>
                        <a:t>60 чертежей и графиков</a:t>
                      </a:r>
                      <a:r>
                        <a:rPr lang="ru-RU" altLang="ru-RU" sz="1200" dirty="0"/>
                        <a:t> </a:t>
                      </a:r>
                      <a:endParaRPr lang="en-US" altLang="ru-RU" sz="1200" dirty="0"/>
                    </a:p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ru-RU" sz="1200" dirty="0"/>
                    </a:p>
                    <a:p>
                      <a:pPr algn="ctr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81136"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</a:pPr>
                      <a:r>
                        <a:rPr lang="ru-RU" altLang="ru-RU" sz="1200" dirty="0"/>
                        <a:t>Размещение и компоновка системы опреснения воды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</a:pPr>
                      <a:r>
                        <a:rPr lang="ru-RU" altLang="ru-RU" sz="1200" dirty="0"/>
                        <a:t>Принципиальные схемы и расчеты технологических процессов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</a:pPr>
                      <a:r>
                        <a:rPr lang="ru-RU" altLang="ru-RU" sz="1200" dirty="0"/>
                        <a:t>Генпланы 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</a:pPr>
                      <a:r>
                        <a:rPr lang="ru-RU" altLang="ru-RU" sz="1200" dirty="0"/>
                        <a:t>Схемы трубопроводов и </a:t>
                      </a:r>
                      <a:r>
                        <a:rPr lang="ru-RU" altLang="ru-RU" sz="1200" dirty="0" err="1"/>
                        <a:t>КИПиА</a:t>
                      </a:r>
                      <a:endParaRPr lang="ru-RU" altLang="ru-RU" sz="1200" dirty="0"/>
                    </a:p>
                    <a:p>
                      <a:pPr eaLnBrk="1" hangingPunct="1">
                        <a:spcBef>
                          <a:spcPct val="0"/>
                        </a:spcBef>
                      </a:pPr>
                      <a:r>
                        <a:rPr lang="ru-RU" altLang="ru-RU" sz="1200" dirty="0"/>
                        <a:t>Расчеты габаритов оборудования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</a:pPr>
                      <a:r>
                        <a:rPr lang="ru-RU" altLang="ru-RU" sz="1200" dirty="0"/>
                        <a:t>Концепция осуществления и контроля оперативной деятельности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</a:pPr>
                      <a:r>
                        <a:rPr lang="ru-RU" altLang="ru-RU" sz="1200" dirty="0"/>
                        <a:t>Разработка спецификаций на все оборудование и материалы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</a:pPr>
                      <a:r>
                        <a:rPr lang="ru-RU" altLang="ru-RU" sz="1200" dirty="0"/>
                        <a:t>Списки оборудования и выборка материалов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</a:pPr>
                      <a:r>
                        <a:rPr lang="ru-RU" altLang="ru-RU" sz="1200" dirty="0"/>
                        <a:t>Составление таблиц нагрузок на фундамент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</a:pPr>
                      <a:r>
                        <a:rPr lang="ru-RU" altLang="ru-RU" sz="1200" dirty="0"/>
                        <a:t>Составление списков точек подвода трубопровода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</a:pPr>
                      <a:r>
                        <a:rPr lang="ru-RU" altLang="ru-RU" sz="1200" dirty="0"/>
                        <a:t>Анализ нештатных ситуаций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663" y="1365372"/>
            <a:ext cx="6743423" cy="4748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074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8405142" y="2967040"/>
            <a:ext cx="1773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229" y="678097"/>
            <a:ext cx="8587527" cy="601823"/>
          </a:xfrm>
        </p:spPr>
        <p:txBody>
          <a:bodyPr>
            <a:normAutofit/>
          </a:bodyPr>
          <a:lstStyle/>
          <a:p>
            <a:r>
              <a:rPr lang="ru-RU" sz="1800" dirty="0"/>
              <a:t>ТЭО</a:t>
            </a:r>
            <a:r>
              <a:rPr lang="en-US" sz="1800" dirty="0"/>
              <a:t> </a:t>
            </a:r>
            <a:r>
              <a:rPr lang="ru-RU" sz="1800" dirty="0"/>
              <a:t>ПО РАЗВЕДКЕ И РАЗРАБОТКЕ ГАЗОВЫХ МЕСТОРОЖДЕНИЙ</a:t>
            </a:r>
          </a:p>
        </p:txBody>
      </p:sp>
      <p:sp>
        <p:nvSpPr>
          <p:cNvPr id="1741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537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726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8914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103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3FCAAC-7132-4470-95F8-EE533ED95CBD}" type="slidenum">
              <a:rPr lang="ru-RU" altLang="ru-RU" sz="12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ru-RU" altLang="ru-RU" sz="1200">
              <a:solidFill>
                <a:srgbClr val="898989"/>
              </a:solidFill>
            </a:endParaRPr>
          </a:p>
        </p:txBody>
      </p:sp>
      <p:graphicFrame>
        <p:nvGraphicFramePr>
          <p:cNvPr id="12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344790"/>
              </p:ext>
            </p:extLst>
          </p:nvPr>
        </p:nvGraphicFramePr>
        <p:xfrm>
          <a:off x="232229" y="1220573"/>
          <a:ext cx="11139071" cy="53120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143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247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129945">
                <a:tc>
                  <a:txBody>
                    <a:bodyPr/>
                    <a:lstStyle/>
                    <a:p>
                      <a:pPr algn="ctr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500" dirty="0"/>
                        <a:t>Определение технической и экономической целесообразности проекта</a:t>
                      </a:r>
                      <a:r>
                        <a:rPr lang="en-US" sz="1500" dirty="0"/>
                        <a:t> </a:t>
                      </a:r>
                      <a:r>
                        <a:rPr lang="ru-RU" sz="1500" dirty="0"/>
                        <a:t>7 путей развития, основное и рабочее проектирование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248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2006-2007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6963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US" sz="1200" dirty="0"/>
                    </a:p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dirty="0"/>
                        <a:t>ОБЪЕМ РАБОТ: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200" dirty="0"/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Социально значимый проект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Геологоразведочные работы с 1927 года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Одобрен Государственной Комиссией по  Минеральным ресурсам в 1981 году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Лицензионная территория 8 810,7 км2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Запасы природного газа составляют 67,118 миллионов м3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Запасы инертного газа (азот и гелий) 2,575 милл.м3 или 30%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55 геологоразведочных скважин и 20  стратиграфических скважин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103 замера дебита газовой скважины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Рабочий дебит от 15,4 до 994,6 тысяч м3/день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13 газоносных структур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408" y="1560157"/>
            <a:ext cx="5991779" cy="4493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 descr="Kaztransgas_log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045" y="56097"/>
            <a:ext cx="1341412" cy="37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73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1"/>
          <p:cNvSpPr txBox="1">
            <a:spLocks noChangeArrowheads="1"/>
          </p:cNvSpPr>
          <p:nvPr/>
        </p:nvSpPr>
        <p:spPr bwMode="auto">
          <a:xfrm>
            <a:off x="8347991" y="2995613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latin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27878" y="684494"/>
            <a:ext cx="8587527" cy="601823"/>
          </a:xfrm>
        </p:spPr>
        <p:txBody>
          <a:bodyPr>
            <a:normAutofit/>
          </a:bodyPr>
          <a:lstStyle/>
          <a:p>
            <a:r>
              <a:rPr lang="ru-RU" sz="1800" dirty="0"/>
              <a:t>ТЭО</a:t>
            </a:r>
            <a:r>
              <a:rPr lang="en-US" sz="1800" dirty="0"/>
              <a:t> </a:t>
            </a:r>
            <a:r>
              <a:rPr lang="ru-RU" sz="1800" dirty="0"/>
              <a:t>ПО РАЗВЕДКЕ И РАЗРАБОТКЕ ГАЗОВЫХ МЕСТОРОЖДЕНИЙ</a:t>
            </a:r>
          </a:p>
        </p:txBody>
      </p:sp>
      <p:graphicFrame>
        <p:nvGraphicFramePr>
          <p:cNvPr id="13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5027051"/>
              </p:ext>
            </p:extLst>
          </p:nvPr>
        </p:nvGraphicFramePr>
        <p:xfrm>
          <a:off x="338667" y="1286316"/>
          <a:ext cx="11266311" cy="514835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6022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060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6212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ru-RU" sz="12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200" dirty="0"/>
                        <a:t>Руководство проектированием и интегрирование процессов</a:t>
                      </a:r>
                    </a:p>
                    <a:p>
                      <a:pPr algn="ctr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386227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/>
                        <a:t>ТОО Центр Консалтинг.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/>
                        <a:t>ТОО </a:t>
                      </a:r>
                      <a:r>
                        <a:rPr lang="ru-RU" sz="1200" dirty="0" err="1"/>
                        <a:t>Мунайгазгеолсервис</a:t>
                      </a:r>
                      <a:r>
                        <a:rPr lang="ru-RU" sz="1200" dirty="0"/>
                        <a:t>.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/>
                        <a:t>Ташкентский Государственный Университет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/>
                        <a:t>ТОО </a:t>
                      </a:r>
                      <a:r>
                        <a:rPr lang="ru-RU" sz="1200" dirty="0" err="1"/>
                        <a:t>КазНИГРИ</a:t>
                      </a:r>
                      <a:endParaRPr lang="ru-RU" sz="1200" dirty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/>
                        <a:t>АО </a:t>
                      </a:r>
                      <a:r>
                        <a:rPr lang="ru-RU" sz="1200" dirty="0" err="1"/>
                        <a:t>НИПИНефтегаз</a:t>
                      </a:r>
                      <a:r>
                        <a:rPr lang="ru-RU" sz="1200" dirty="0"/>
                        <a:t>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/>
                        <a:t>Казахстанский Геологический Институт имени </a:t>
                      </a:r>
                      <a:r>
                        <a:rPr lang="ru-RU" sz="1200" dirty="0" err="1"/>
                        <a:t>К.Сатпаева</a:t>
                      </a:r>
                      <a:r>
                        <a:rPr lang="ru-RU" sz="1200" dirty="0"/>
                        <a:t>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/>
                        <a:t>АО </a:t>
                      </a:r>
                      <a:r>
                        <a:rPr lang="ru-RU" sz="1200" dirty="0" err="1"/>
                        <a:t>Криогенмаш</a:t>
                      </a:r>
                      <a:r>
                        <a:rPr lang="ru-RU" sz="1200" dirty="0"/>
                        <a:t>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/>
                        <a:t>НПКГ Зоря </a:t>
                      </a:r>
                      <a:r>
                        <a:rPr lang="ru-RU" sz="1200" dirty="0" err="1"/>
                        <a:t>Машпроект</a:t>
                      </a:r>
                      <a:r>
                        <a:rPr lang="ru-RU" sz="1200" dirty="0"/>
                        <a:t>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 err="1"/>
                        <a:t>Газпроммаш</a:t>
                      </a:r>
                      <a:r>
                        <a:rPr lang="ru-RU" sz="1200" dirty="0"/>
                        <a:t>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/>
                        <a:t>Институт ГИАП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200" dirty="0"/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/>
                        <a:t>Более 9 архивов технической проектной документации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1200" dirty="0"/>
                        <a:t>Более 8 опубликованных работ 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722" y="1651212"/>
            <a:ext cx="6050634" cy="4275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5" descr="Kaztransgas_log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045" y="56097"/>
            <a:ext cx="1341412" cy="37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67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1"/>
          <p:cNvSpPr txBox="1">
            <a:spLocks noChangeArrowheads="1"/>
          </p:cNvSpPr>
          <p:nvPr/>
        </p:nvSpPr>
        <p:spPr bwMode="auto">
          <a:xfrm>
            <a:off x="8493135" y="293846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latin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943" y="1461761"/>
            <a:ext cx="5244043" cy="3933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/>
          <p:cNvSpPr>
            <a:spLocks noGrp="1"/>
          </p:cNvSpPr>
          <p:nvPr>
            <p:ph type="title"/>
          </p:nvPr>
        </p:nvSpPr>
        <p:spPr>
          <a:xfrm>
            <a:off x="227878" y="684494"/>
            <a:ext cx="8587527" cy="601823"/>
          </a:xfrm>
        </p:spPr>
        <p:txBody>
          <a:bodyPr>
            <a:normAutofit/>
          </a:bodyPr>
          <a:lstStyle/>
          <a:p>
            <a:r>
              <a:rPr lang="ru-RU" sz="1800" dirty="0"/>
              <a:t>ТЭО</a:t>
            </a:r>
            <a:r>
              <a:rPr lang="en-US" sz="1800" dirty="0"/>
              <a:t> </a:t>
            </a:r>
            <a:r>
              <a:rPr lang="ru-RU" sz="1800" dirty="0"/>
              <a:t>ПО РАЗВЕДКЕ И РАЗРАБОТКЕ ГАЗОВЫХ МЕСТОРОЖДЕНИЙ</a:t>
            </a:r>
          </a:p>
        </p:txBody>
      </p:sp>
      <p:pic>
        <p:nvPicPr>
          <p:cNvPr id="17" name="Picture 5" descr="Kaztransgas_logo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045" y="56097"/>
            <a:ext cx="1341412" cy="37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36575115"/>
              </p:ext>
            </p:extLst>
          </p:nvPr>
        </p:nvGraphicFramePr>
        <p:xfrm>
          <a:off x="363628" y="1347747"/>
          <a:ext cx="11153458" cy="51836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6002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553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41803">
                <a:tc>
                  <a:txBody>
                    <a:bodyPr/>
                    <a:lstStyle/>
                    <a:p>
                      <a:pPr algn="ctr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500" dirty="0"/>
                        <a:t>Техническое обоснование/7 путей развития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41878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Обзор и оценка результатов геологоразведочных работ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Анализ газа в пластовых условиях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Оценка и реализуемость рабочих дебитов с газоносных структур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 err="1"/>
                        <a:t>Доразведка</a:t>
                      </a:r>
                      <a:r>
                        <a:rPr lang="ru-RU" sz="1200" dirty="0"/>
                        <a:t> и программа разведочных работ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Сценарии разработки месторождений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Техническое обоснование необходимости извлечения нефти на месторождении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Программа увеличения рабочего дебита до 2миллионов м3/день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Выбор оборудования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Технико-экономическое обоснование промышленной добычи месторождений азота и гелия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Технико-экономическое обоснование извлечения кислых компонентов газа и криогенного разделения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Программа газификации </a:t>
                      </a:r>
                      <a:r>
                        <a:rPr lang="ru-RU" sz="1200" dirty="0" err="1"/>
                        <a:t>Жамбыльской</a:t>
                      </a:r>
                      <a:r>
                        <a:rPr lang="ru-RU" sz="1200" dirty="0"/>
                        <a:t> области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200" dirty="0"/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200" dirty="0"/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323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8450277" y="295275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latin typeface="Arial" panose="020B0604020202020204" pitchFamily="34" charset="0"/>
            </a:endParaRPr>
          </a:p>
        </p:txBody>
      </p:sp>
      <p:sp>
        <p:nvSpPr>
          <p:cNvPr id="11" name="Rectangle 4"/>
          <p:cNvSpPr/>
          <p:nvPr/>
        </p:nvSpPr>
        <p:spPr>
          <a:xfrm>
            <a:off x="1524766" y="788517"/>
            <a:ext cx="2246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Проекты «под ключ»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5" descr="Kaztransgas_log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045" y="56097"/>
            <a:ext cx="1341412" cy="37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32229" y="672271"/>
            <a:ext cx="8587527" cy="601823"/>
          </a:xfrm>
        </p:spPr>
        <p:txBody>
          <a:bodyPr>
            <a:normAutofit/>
          </a:bodyPr>
          <a:lstStyle/>
          <a:p>
            <a:r>
              <a:rPr lang="ru-RU" sz="1800" dirty="0"/>
              <a:t>ТЭО</a:t>
            </a:r>
            <a:r>
              <a:rPr lang="en-US" sz="1800" dirty="0"/>
              <a:t> </a:t>
            </a:r>
            <a:r>
              <a:rPr lang="ru-RU" sz="1800" dirty="0"/>
              <a:t>ПО РАЗВЕДКЕ И РАЗРАБОТКЕ ГАЗОВЫХ МЕСТОРОЖДЕНИЙ</a:t>
            </a:r>
          </a:p>
        </p:txBody>
      </p:sp>
      <p:graphicFrame>
        <p:nvGraphicFramePr>
          <p:cNvPr id="13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2630821"/>
              </p:ext>
            </p:extLst>
          </p:nvPr>
        </p:nvGraphicFramePr>
        <p:xfrm>
          <a:off x="232229" y="1324639"/>
          <a:ext cx="11645228" cy="51959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792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0659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43552">
                <a:tc>
                  <a:txBody>
                    <a:bodyPr/>
                    <a:lstStyle/>
                    <a:p>
                      <a:pPr algn="ctr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500" dirty="0"/>
                        <a:t>Экономическое обоснование 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5235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Обоснование и составление программы буровых работ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Экономическое обоснование сооружения газотурбинной электростанции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Экономическое обоснование сооружения установки для получения жидкого гелия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Экономическое обоснование создания подземного газохранилища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Экономическое обоснование газификации </a:t>
                      </a:r>
                      <a:r>
                        <a:rPr lang="ru-RU" sz="1200" dirty="0" err="1"/>
                        <a:t>Жамбыльской</a:t>
                      </a:r>
                      <a:r>
                        <a:rPr lang="ru-RU" sz="1200" dirty="0"/>
                        <a:t> области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Маркетинг и обоснование ценовой политики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Оценка капитальных и эксплуатационных затрат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Общая потребность в финансировании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Финансовое моделирование, включая чистый приведенный доход, внутреннюю норму доходности, PB, IP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Программа производства и движение наличных средств до 2026 года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Расходы на ликвидацию и прекращение работ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629" y="1508694"/>
            <a:ext cx="6334799" cy="475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73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8435995" y="2952752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latin typeface="Arial" panose="020B0604020202020204" pitchFamily="34" charset="0"/>
            </a:endParaRPr>
          </a:p>
        </p:txBody>
      </p:sp>
      <p:sp>
        <p:nvSpPr>
          <p:cNvPr id="11" name="Rectangle 4"/>
          <p:cNvSpPr/>
          <p:nvPr/>
        </p:nvSpPr>
        <p:spPr>
          <a:xfrm>
            <a:off x="1524766" y="788517"/>
            <a:ext cx="2246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Проекты «под ключ»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5" descr="Kaztransgas_log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045" y="56097"/>
            <a:ext cx="1341412" cy="37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Заголовок 1"/>
          <p:cNvSpPr txBox="1">
            <a:spLocks/>
          </p:cNvSpPr>
          <p:nvPr/>
        </p:nvSpPr>
        <p:spPr>
          <a:xfrm>
            <a:off x="232229" y="672271"/>
            <a:ext cx="8587527" cy="6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/>
              <a:t>ТЭО</a:t>
            </a:r>
            <a:r>
              <a:rPr lang="en-US" sz="1800" dirty="0" smtClean="0"/>
              <a:t> </a:t>
            </a:r>
            <a:r>
              <a:rPr lang="ru-RU" sz="1800" dirty="0" smtClean="0"/>
              <a:t>ПО РАЗВЕДКЕ И РАЗРАБОТКЕ ГАЗОВЫХ МЕСТОРОЖДЕНИЙ</a:t>
            </a:r>
            <a:endParaRPr lang="ru-RU" sz="1800" dirty="0"/>
          </a:p>
        </p:txBody>
      </p:sp>
      <p:graphicFrame>
        <p:nvGraphicFramePr>
          <p:cNvPr id="13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3089843"/>
              </p:ext>
            </p:extLst>
          </p:nvPr>
        </p:nvGraphicFramePr>
        <p:xfrm>
          <a:off x="232229" y="1245400"/>
          <a:ext cx="11371942" cy="527514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0982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27364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54891">
                <a:tc>
                  <a:txBody>
                    <a:bodyPr/>
                    <a:lstStyle/>
                    <a:p>
                      <a:pPr algn="ctr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500" dirty="0"/>
                        <a:t>Завод по производству азотистых удобрений </a:t>
                      </a:r>
                    </a:p>
                    <a:p>
                      <a:pPr algn="ctr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500" dirty="0"/>
                        <a:t> 350,000 тонн/год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774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2006-2007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182505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200" dirty="0"/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Социально значимый проект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Создание 1000 рабочих мест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Установка извлечения кислых компонентов газа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Установка для получения аммиачной селитры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Установка для получения азотной кислоты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Установка гранулирования и охлаждения аммиака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Установка получения магнийсодержащих веществ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Установка испарения жидкого аммиака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Газотурбинная электростанция на 25 МВт 	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Извлечение кислых компонентов газа и криогенное разделение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Административные здания и  здания вспомогательных систем		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709" y="1528149"/>
            <a:ext cx="6468690" cy="447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6149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8207385" y="296704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5" descr="Kaztransgas_log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045" y="56097"/>
            <a:ext cx="1341412" cy="37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232229" y="672271"/>
            <a:ext cx="8587527" cy="6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/>
              <a:t>ТЭО</a:t>
            </a:r>
            <a:r>
              <a:rPr lang="en-US" sz="1800" dirty="0" smtClean="0"/>
              <a:t> </a:t>
            </a:r>
            <a:r>
              <a:rPr lang="ru-RU" sz="1800" dirty="0" smtClean="0"/>
              <a:t>ПО РАЗВЕДКЕ И РАЗРАБОТКЕ ГАЗОВЫХ МЕСТОРОЖДЕНИЙ</a:t>
            </a:r>
            <a:endParaRPr lang="ru-RU" sz="1800" dirty="0"/>
          </a:p>
        </p:txBody>
      </p:sp>
      <p:graphicFrame>
        <p:nvGraphicFramePr>
          <p:cNvPr id="13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7231037"/>
              </p:ext>
            </p:extLst>
          </p:nvPr>
        </p:nvGraphicFramePr>
        <p:xfrm>
          <a:off x="232228" y="1328987"/>
          <a:ext cx="11426371" cy="518066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377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8862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41372">
                <a:tc>
                  <a:txBody>
                    <a:bodyPr/>
                    <a:lstStyle/>
                    <a:p>
                      <a:pPr algn="ctr"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/>
                        <a:t>Более </a:t>
                      </a:r>
                      <a:r>
                        <a:rPr lang="en-US" altLang="ru-RU" sz="1500" dirty="0"/>
                        <a:t>150 </a:t>
                      </a:r>
                      <a:r>
                        <a:rPr lang="ru-RU" altLang="ru-RU" sz="1500" dirty="0"/>
                        <a:t>графиков и чертежей</a:t>
                      </a:r>
                      <a:endParaRPr lang="en-US" altLang="ru-RU" sz="1200" dirty="0"/>
                    </a:p>
                    <a:p>
                      <a:pPr algn="ctr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3929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/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Геологоразведка и геофизические карты лицензионной территории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Литологические и стратиграфические карты лицензионной территории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Геотектоническая демаркация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Карты подземного рельефа газовых месторождений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Геологические разрезы месторождений газа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Гипсографические карты кривых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Схемы размещения разведочных скважин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Карты </a:t>
                      </a:r>
                      <a:r>
                        <a:rPr lang="ru-RU" sz="1200" dirty="0" err="1"/>
                        <a:t>сейсмосъемки</a:t>
                      </a:r>
                      <a:endParaRPr lang="ru-RU" sz="1200" dirty="0"/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Принципиальная схема проекта разработки месторождений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Принципиальная схема проекта по сжижению газа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Генплан завода по производству аммиака, принципиальная схема проекта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Генплан завода по производству нитрата аммония, принципиальная схема проекта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Принципиальная схема проекта  распределения газа в жилой зоне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200" dirty="0"/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132" y="1560926"/>
            <a:ext cx="6050381" cy="4622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43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1"/>
          <p:cNvSpPr txBox="1">
            <a:spLocks noChangeArrowheads="1"/>
          </p:cNvSpPr>
          <p:nvPr/>
        </p:nvSpPr>
        <p:spPr bwMode="auto">
          <a:xfrm>
            <a:off x="8378834" y="293846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800">
              <a:latin typeface="Arial" panose="020B0604020202020204" pitchFamily="34" charset="0"/>
            </a:endParaRPr>
          </a:p>
        </p:txBody>
      </p:sp>
      <p:sp>
        <p:nvSpPr>
          <p:cNvPr id="11" name="Rectangle 4"/>
          <p:cNvSpPr/>
          <p:nvPr/>
        </p:nvSpPr>
        <p:spPr>
          <a:xfrm>
            <a:off x="1524766" y="788517"/>
            <a:ext cx="2246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Проекты «под ключ»</a:t>
            </a:r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5266353" y="51641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5" descr="Kaztransgas_log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6045" y="56097"/>
            <a:ext cx="1341412" cy="37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Заголовок 1"/>
          <p:cNvSpPr txBox="1">
            <a:spLocks/>
          </p:cNvSpPr>
          <p:nvPr/>
        </p:nvSpPr>
        <p:spPr>
          <a:xfrm>
            <a:off x="232229" y="672271"/>
            <a:ext cx="8587527" cy="6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/>
              <a:t>ТЭО</a:t>
            </a:r>
            <a:r>
              <a:rPr lang="en-US" sz="1800" dirty="0" smtClean="0"/>
              <a:t> </a:t>
            </a:r>
            <a:r>
              <a:rPr lang="ru-RU" sz="1800" dirty="0" smtClean="0"/>
              <a:t>ПО РАЗВЕДКЕ И РАЗРАБОТКЕ ГАЗОВЫХ МЕСТОРОЖДЕНИЙ</a:t>
            </a:r>
            <a:endParaRPr lang="ru-RU" sz="1800" dirty="0"/>
          </a:p>
        </p:txBody>
      </p:sp>
      <p:graphicFrame>
        <p:nvGraphicFramePr>
          <p:cNvPr id="13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6368901"/>
              </p:ext>
            </p:extLst>
          </p:nvPr>
        </p:nvGraphicFramePr>
        <p:xfrm>
          <a:off x="232228" y="1348275"/>
          <a:ext cx="11546115" cy="510695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48128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06482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30823">
                <a:tc>
                  <a:txBody>
                    <a:bodyPr/>
                    <a:lstStyle/>
                    <a:p>
                      <a:pPr algn="ctr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500" dirty="0"/>
                        <a:t>Оценка воздействия на окружающую среду</a:t>
                      </a:r>
                      <a:endParaRPr lang="ru-RU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69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2006-2007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49153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Анализ источников загрязнения и степени выбросов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Распределение загрязняющих веществ и оценка воздействия на экологию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Потребление воды и обработка сточных вод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Расчет твердых отходов и их удаление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Охрана зеленых насаждений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Оценка воздействия на растительный и животный мир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Анализ радиоактивной безопасности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Защита исторических  и культурных объектов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Программа мониторинга окружающей среды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Программа по ОТ, ТБ и ООС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Оценка экологического риска и меры по уменьшению объема ущерба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28" y="1620746"/>
            <a:ext cx="6215743" cy="45620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661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229" y="742978"/>
            <a:ext cx="8587527" cy="601823"/>
          </a:xfrm>
        </p:spPr>
        <p:txBody>
          <a:bodyPr>
            <a:normAutofit/>
          </a:bodyPr>
          <a:lstStyle/>
          <a:p>
            <a:r>
              <a:rPr lang="ru-RU" sz="1800" dirty="0"/>
              <a:t>СЕВЕРНАЯ КАСПИЙСКАЯ АВАРИЙНО-СПАСАТЕЛЬНАЯ СЛУЖБА</a:t>
            </a:r>
          </a:p>
        </p:txBody>
      </p:sp>
      <p:graphicFrame>
        <p:nvGraphicFramePr>
          <p:cNvPr id="11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7795481"/>
              </p:ext>
            </p:extLst>
          </p:nvPr>
        </p:nvGraphicFramePr>
        <p:xfrm>
          <a:off x="386494" y="1383571"/>
          <a:ext cx="11054391" cy="497278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98385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0705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98698">
                <a:tc>
                  <a:txBody>
                    <a:bodyPr/>
                    <a:lstStyle/>
                    <a:p>
                      <a:pPr algn="ctr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sz="1200" dirty="0"/>
                    </a:p>
                    <a:p>
                      <a:pPr algn="ctr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500" dirty="0"/>
                        <a:t>Северная Каспийская аварийно-спасательная служба </a:t>
                      </a:r>
                    </a:p>
                    <a:p>
                      <a:pPr algn="ctr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188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2006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62204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Принципиальная схема проекта автоматической противопожарной службы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Принципиальная схема проекта системы концентрации горючего материала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Принципиальная схема проекта нагрева и вентиляции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Принципиальная схема проекта системы сбора и рециркуляции пара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Проектирование стальных шпунтовых ограждений и анализ нагрузок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Спецификации оборудования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Метод сбора нефти, разлитой на поверхности суши либо воды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Схемы и таблицы размещения вспомогательных объектов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007" y="1765519"/>
            <a:ext cx="6401879" cy="4208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" descr="NIPI Caspimunaigas_logo.tif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325" y="78527"/>
            <a:ext cx="1189617" cy="41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5407867" y="56776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03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1" descr="NIPI Caspimunaigas_logo.tif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7325" y="78527"/>
            <a:ext cx="1189617" cy="41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 flipV="1">
            <a:off x="5407867" y="56776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32229" y="689946"/>
            <a:ext cx="8587527" cy="601823"/>
          </a:xfrm>
        </p:spPr>
        <p:txBody>
          <a:bodyPr>
            <a:normAutofit/>
          </a:bodyPr>
          <a:lstStyle/>
          <a:p>
            <a:r>
              <a:rPr lang="ru-RU" sz="1800" dirty="0"/>
              <a:t>СЕВЕРНАЯ КАСПИЙСКАЯ АВАРИЙНО-СПАСАТЕЛЬНАЯ СЛУЖБА</a:t>
            </a:r>
          </a:p>
        </p:txBody>
      </p:sp>
      <p:graphicFrame>
        <p:nvGraphicFramePr>
          <p:cNvPr id="12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3491967"/>
              </p:ext>
            </p:extLst>
          </p:nvPr>
        </p:nvGraphicFramePr>
        <p:xfrm>
          <a:off x="400784" y="1340175"/>
          <a:ext cx="11446157" cy="50715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57667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8694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25751">
                <a:tc>
                  <a:txBody>
                    <a:bodyPr/>
                    <a:lstStyle/>
                    <a:p>
                      <a:pPr algn="ctr" eaLnBrk="1" hangingPunct="1">
                        <a:lnSpc>
                          <a:spcPct val="8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500" dirty="0"/>
                        <a:t>Генплан, разрезы, поэтажные планы и вертикальная проекция</a:t>
                      </a:r>
                    </a:p>
                    <a:p>
                      <a:pPr algn="ctr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470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2006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21051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Помещение службы безопасности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Центр спасения животных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Помещение для метеорологических наблюдений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Мол и набережная стенка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Резервуары отработанной нефти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Площадка для вертолета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Танки хранения горючего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Проектирование котельного отделения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Ангар для обслуживания морских судов и оборудования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Склад укупорочного оборудования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355" y="1571574"/>
            <a:ext cx="6398474" cy="4477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633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6" r="6594" b="-1"/>
          <a:stretch/>
        </p:blipFill>
        <p:spPr>
          <a:xfrm flipH="1">
            <a:off x="2371270" y="495300"/>
            <a:ext cx="9829795" cy="6375400"/>
          </a:xfrm>
          <a:prstGeom prst="rect">
            <a:avLst/>
          </a:prstGeom>
        </p:spPr>
      </p:pic>
      <p:sp>
        <p:nvSpPr>
          <p:cNvPr id="25" name="Полилиния 24"/>
          <p:cNvSpPr/>
          <p:nvPr/>
        </p:nvSpPr>
        <p:spPr>
          <a:xfrm>
            <a:off x="2114896" y="157538"/>
            <a:ext cx="3365499" cy="6465766"/>
          </a:xfrm>
          <a:custGeom>
            <a:avLst/>
            <a:gdLst>
              <a:gd name="connsiteX0" fmla="*/ 0 w 5346700"/>
              <a:gd name="connsiteY0" fmla="*/ 6464300 h 6464300"/>
              <a:gd name="connsiteX1" fmla="*/ 5346700 w 5346700"/>
              <a:gd name="connsiteY1" fmla="*/ 12700 h 6464300"/>
              <a:gd name="connsiteX2" fmla="*/ 88900 w 5346700"/>
              <a:gd name="connsiteY2" fmla="*/ 0 h 6464300"/>
              <a:gd name="connsiteX3" fmla="*/ 0 w 5346700"/>
              <a:gd name="connsiteY3" fmla="*/ 6464300 h 646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46700" h="6464300">
                <a:moveTo>
                  <a:pt x="0" y="6464300"/>
                </a:moveTo>
                <a:lnTo>
                  <a:pt x="5346700" y="12700"/>
                </a:lnTo>
                <a:lnTo>
                  <a:pt x="88900" y="0"/>
                </a:lnTo>
                <a:lnTo>
                  <a:pt x="0" y="64643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3429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2700" y="6388608"/>
            <a:ext cx="12192000" cy="4693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3951404" y="5363228"/>
            <a:ext cx="4111941" cy="149933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innerShdw>
              <a:schemeClr val="bg1">
                <a:lumMod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63754" y="6165856"/>
            <a:ext cx="7926388" cy="555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spc="75" baseline="0" dirty="0">
                <a:solidFill>
                  <a:srgbClr val="CC0000"/>
                </a:solidFill>
                <a:latin typeface="Humanst521 Lt BT" panose="020B04020202040203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578133" y="294952"/>
            <a:ext cx="5166454" cy="6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СТРОИТЕЛЬСТВО</a:t>
            </a:r>
            <a:endParaRPr lang="ru-RU" sz="3500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4440050" y="509886"/>
            <a:ext cx="7751946" cy="8034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692" y="6045053"/>
            <a:ext cx="1811363" cy="62391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578133" y="928888"/>
            <a:ext cx="628468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МЫ ВЫПОЛНЯЕМ:</a:t>
            </a: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• </a:t>
            </a:r>
            <a:r>
              <a:rPr lang="ru-RU" sz="2000" dirty="0">
                <a:solidFill>
                  <a:srgbClr val="002060"/>
                </a:solidFill>
              </a:rPr>
              <a:t>Земляные и дорожные работы </a:t>
            </a:r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• </a:t>
            </a:r>
            <a:r>
              <a:rPr lang="ru-RU" sz="2000" dirty="0">
                <a:solidFill>
                  <a:srgbClr val="002060"/>
                </a:solidFill>
              </a:rPr>
              <a:t>Электромонтажные работы </a:t>
            </a:r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• </a:t>
            </a:r>
            <a:r>
              <a:rPr lang="ru-RU" sz="2000" dirty="0">
                <a:solidFill>
                  <a:srgbClr val="002060"/>
                </a:solidFill>
              </a:rPr>
              <a:t>Стальные конструкции </a:t>
            </a:r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• </a:t>
            </a:r>
            <a:r>
              <a:rPr lang="ru-RU" sz="2000" dirty="0">
                <a:solidFill>
                  <a:srgbClr val="002060"/>
                </a:solidFill>
              </a:rPr>
              <a:t>Отделочные работы </a:t>
            </a:r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• </a:t>
            </a:r>
            <a:r>
              <a:rPr lang="ru-RU" sz="2000" dirty="0">
                <a:solidFill>
                  <a:srgbClr val="002060"/>
                </a:solidFill>
              </a:rPr>
              <a:t>Монтаж оборудования </a:t>
            </a:r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• </a:t>
            </a:r>
            <a:r>
              <a:rPr lang="ru-RU" sz="2000" dirty="0" err="1">
                <a:solidFill>
                  <a:srgbClr val="002060"/>
                </a:solidFill>
              </a:rPr>
              <a:t>КИПиА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342239" y="10886"/>
            <a:ext cx="3163898" cy="3076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21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4457703" y="5516564"/>
            <a:ext cx="65913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buClr>
                <a:srgbClr val="E46C0A"/>
              </a:buClr>
              <a:buSzPct val="200000"/>
              <a:buFont typeface="Wingdings" panose="05000000000000000000" pitchFamily="2" charset="2"/>
              <a:buChar char="§"/>
            </a:pPr>
            <a:endParaRPr lang="en-US" altLang="ru-RU" sz="2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5407867" y="56776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229" y="709781"/>
            <a:ext cx="6346370" cy="443393"/>
          </a:xfrm>
        </p:spPr>
        <p:txBody>
          <a:bodyPr>
            <a:normAutofit/>
          </a:bodyPr>
          <a:lstStyle/>
          <a:p>
            <a:r>
              <a:rPr lang="ru-RU" sz="1800" dirty="0"/>
              <a:t>УСТАНОВКА ОБРАБОТКИ ПРОМЫШЛЕННЫХ СТОЧНЫХ ВОД</a:t>
            </a:r>
          </a:p>
        </p:txBody>
      </p:sp>
      <p:graphicFrame>
        <p:nvGraphicFramePr>
          <p:cNvPr id="12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9986883"/>
              </p:ext>
            </p:extLst>
          </p:nvPr>
        </p:nvGraphicFramePr>
        <p:xfrm>
          <a:off x="237949" y="1233001"/>
          <a:ext cx="11781022" cy="521134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4572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353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47819">
                <a:tc>
                  <a:txBody>
                    <a:bodyPr/>
                    <a:lstStyle/>
                    <a:p>
                      <a:pPr algn="ctr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500" dirty="0"/>
                        <a:t>Установка обработки промышленных сточных вод 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4845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2009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315071">
                <a:tc>
                  <a:txBody>
                    <a:bodyPr/>
                    <a:lstStyle/>
                    <a:p>
                      <a:pPr marL="0" inden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dirty="0"/>
                        <a:t>Установка предварительной фильтрации и деминерализации сточных вод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Насосная станция подачи воды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Сборник фильтрата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Насосная станция подачи деминерализованной воды</a:t>
                      </a:r>
                    </a:p>
                    <a:p>
                      <a:pPr marL="0" inden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dirty="0"/>
                        <a:t>Установка ультрафильтрации UAPOREUF </a:t>
                      </a:r>
                      <a:r>
                        <a:rPr lang="ru-RU" sz="1200" dirty="0" err="1"/>
                        <a:t>Inge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Watertechnologies</a:t>
                      </a:r>
                      <a:r>
                        <a:rPr lang="ru-RU" sz="1200" dirty="0"/>
                        <a:t> </a:t>
                      </a:r>
                      <a:r>
                        <a:rPr lang="ru-RU" sz="1200" dirty="0" err="1"/>
                        <a:t>GmbH</a:t>
                      </a:r>
                      <a:endParaRPr lang="ru-RU" sz="1200" dirty="0"/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Станция подачи фильтрата после ультрафильтрации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Насосная станция обратной промывки</a:t>
                      </a:r>
                    </a:p>
                    <a:p>
                      <a:pPr marL="0" inden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dirty="0"/>
                        <a:t>Блок RO PRO-EU-100 GE </a:t>
                      </a:r>
                      <a:r>
                        <a:rPr lang="ru-RU" sz="1200" dirty="0" err="1"/>
                        <a:t>Water</a:t>
                      </a:r>
                      <a:r>
                        <a:rPr lang="ru-RU" sz="1200" dirty="0"/>
                        <a:t> &amp; </a:t>
                      </a:r>
                      <a:r>
                        <a:rPr lang="ru-RU" sz="1200" dirty="0" err="1"/>
                        <a:t>Process</a:t>
                      </a:r>
                      <a:endParaRPr lang="ru-RU" sz="1200" dirty="0"/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Станция приготовления коагулянта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Станция подготовки серной кислоты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Станция подготовки щелочного раствора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Станция подготовки раствора </a:t>
                      </a:r>
                      <a:r>
                        <a:rPr lang="ru-RU" sz="1200" dirty="0" err="1"/>
                        <a:t>антинакипина</a:t>
                      </a:r>
                      <a:r>
                        <a:rPr lang="ru-RU" sz="1200" dirty="0"/>
                        <a:t> </a:t>
                      </a:r>
                    </a:p>
                    <a:p>
                      <a:pPr marL="0" indent="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ru-RU" sz="1200" dirty="0"/>
                        <a:t>Станция автоматического противопожарного контроля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Вспомогательные системы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Picture 5" descr="Petrokazakhstan_log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576" y="76887"/>
            <a:ext cx="1219437" cy="41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80" y="1906466"/>
            <a:ext cx="6176963" cy="3958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929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5407867" y="56776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5" descr="Petrokazakhstan_log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576" y="76887"/>
            <a:ext cx="1219437" cy="41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32229" y="744338"/>
            <a:ext cx="8587527" cy="601823"/>
          </a:xfrm>
        </p:spPr>
        <p:txBody>
          <a:bodyPr>
            <a:normAutofit/>
          </a:bodyPr>
          <a:lstStyle/>
          <a:p>
            <a:r>
              <a:rPr lang="ru-RU" sz="1800" dirty="0"/>
              <a:t>УСТАНОВКА ОБРАБОТКИ ПРОМЫШЛЕННЫХ СТОЧНЫХ ВОД</a:t>
            </a:r>
          </a:p>
        </p:txBody>
      </p:sp>
      <p:graphicFrame>
        <p:nvGraphicFramePr>
          <p:cNvPr id="13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7985022"/>
              </p:ext>
            </p:extLst>
          </p:nvPr>
        </p:nvGraphicFramePr>
        <p:xfrm>
          <a:off x="339268" y="1479079"/>
          <a:ext cx="11576746" cy="48128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721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046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88737">
                <a:tc>
                  <a:txBody>
                    <a:bodyPr/>
                    <a:lstStyle/>
                    <a:p>
                      <a:pPr algn="ctr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500" dirty="0"/>
                        <a:t>Установка обработки промышленных сточных вод </a:t>
                      </a:r>
                      <a:endParaRPr lang="ru-RU" sz="1200" dirty="0"/>
                    </a:p>
                    <a:p>
                      <a:pPr algn="ctr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81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2009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5978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Технологические расчеты и расчеты оборудования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Принципиальная схема проекта и </a:t>
                      </a:r>
                      <a:r>
                        <a:rPr lang="ru-RU" sz="1200" dirty="0" err="1"/>
                        <a:t>P&amp;IDs</a:t>
                      </a:r>
                      <a:r>
                        <a:rPr lang="ru-RU" sz="1200" dirty="0"/>
                        <a:t>, проектирование оборудования и установки, вода и сточная вода, система управления отоплением, вентиляцией и кондиционированием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Спецификации оборудования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Рабочая таблица потребления химических веществ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Таблица потребления электроэнергии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Метод контроля выходного качества воды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План реализации строительства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План мобилизации строительной техники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План мобилизации строительных рабочих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График строительных работ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Методы строительных работ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Анализ строительных работ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80" y="1906466"/>
            <a:ext cx="6176963" cy="3958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942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5407867" y="56776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5" descr="Petrokazakhstan_log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576" y="76887"/>
            <a:ext cx="1219437" cy="41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32229" y="753745"/>
            <a:ext cx="8587527" cy="601823"/>
          </a:xfrm>
        </p:spPr>
        <p:txBody>
          <a:bodyPr>
            <a:normAutofit/>
          </a:bodyPr>
          <a:lstStyle/>
          <a:p>
            <a:r>
              <a:rPr lang="ru-RU" sz="1800" dirty="0"/>
              <a:t>УСТАНОВКА ОБРАБОТКИ ПРОМЫШЛЕННЫХ СТОЧНЫХ ВОД</a:t>
            </a:r>
          </a:p>
        </p:txBody>
      </p:sp>
      <p:graphicFrame>
        <p:nvGraphicFramePr>
          <p:cNvPr id="13" name="Объект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5629441"/>
              </p:ext>
            </p:extLst>
          </p:nvPr>
        </p:nvGraphicFramePr>
        <p:xfrm>
          <a:off x="232229" y="1497893"/>
          <a:ext cx="11683784" cy="51206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106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4731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327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dirty="0"/>
                        <a:t>Установка обработки промышленных сточных вод </a:t>
                      </a:r>
                      <a:endParaRPr lang="ru-RU" sz="15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78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2009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059989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План ОТ, ТБ, ООС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План обеспечения безопасной работы электрического оборудования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План обеспечения безопасности автомобильных перевозок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План обеспечения пожарной безопасности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Анализ нештатных ситуаций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План реагирования на чрезвычайные ситуации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Оценка воздействия на окружающую среду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План утилизации газообразных отходов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План утилизации жидких отходов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План утилизации твердых отходов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Общая потребность в финансировании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Финансовое моделирование, включая чистый приведенный доход, внутреннюю норму доходности, PB, IP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528" y="1921316"/>
            <a:ext cx="6329766" cy="42737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993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5407867" y="56776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229" y="817759"/>
            <a:ext cx="8587527" cy="601823"/>
          </a:xfrm>
        </p:spPr>
        <p:txBody>
          <a:bodyPr>
            <a:normAutofit/>
          </a:bodyPr>
          <a:lstStyle/>
          <a:p>
            <a:r>
              <a:rPr lang="ru-RU" sz="1800" dirty="0"/>
              <a:t>ТЭО ДЛЯ ЗАВОДА АЗОТСОДЕРЖАЩИХ, ФОСФАТНЫХ И КАЛИЙНЫХ УДОБРЕНИЙ </a:t>
            </a:r>
          </a:p>
        </p:txBody>
      </p:sp>
      <p:graphicFrame>
        <p:nvGraphicFramePr>
          <p:cNvPr id="12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8361713"/>
              </p:ext>
            </p:extLst>
          </p:nvPr>
        </p:nvGraphicFramePr>
        <p:xfrm>
          <a:off x="327761" y="1545624"/>
          <a:ext cx="11550227" cy="494226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625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8768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47635">
                <a:tc>
                  <a:txBody>
                    <a:bodyPr/>
                    <a:lstStyle/>
                    <a:p>
                      <a:pPr algn="ctr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altLang="ru-RU" sz="1500" dirty="0"/>
                        <a:t>Обработка токсических фосфорсодержащих отходов на новом заводе по производству фосфатов в Жамбыле</a:t>
                      </a:r>
                      <a:endParaRPr lang="ru-RU" sz="1500" dirty="0">
                        <a:latin typeface="+mn-lt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59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2009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8868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Государственная программа развития промышленности 2004 – 2010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Значимый проект в отношении охраны окружающей среды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Мощность завода 180 000 тонн/год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Два пути развития («с нуля»/совершенствование существующих объектов)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Анализ и оценка существующих заводских мощностей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Выбор оборудования и обоснование модульного подхода в данном выборе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Анализ строительных работ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Полное соответствие СНиП 1.02-21-2007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Около 40 опубликованных и архивированных технических работ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Содействие государственным органам в совместных проектах и в рамках проведения государственных экспертиз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200" dirty="0"/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3" name="Picture 1" descr="KazPhosphate_log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214" y="83319"/>
            <a:ext cx="16287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149" y="1917742"/>
            <a:ext cx="6166480" cy="4114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181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5407867" y="567765"/>
            <a:ext cx="6611104" cy="4365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" descr="KazPhosphate_log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214" y="83319"/>
            <a:ext cx="162877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32229" y="722691"/>
            <a:ext cx="8587527" cy="601823"/>
          </a:xfrm>
        </p:spPr>
        <p:txBody>
          <a:bodyPr>
            <a:normAutofit/>
          </a:bodyPr>
          <a:lstStyle/>
          <a:p>
            <a:r>
              <a:rPr lang="ru-RU" sz="1800" dirty="0"/>
              <a:t>ТЭО ДЛЯ ЗАВОДА АЗОТСОДЕРЖАЩИХ, ФОСФАТНЫХ И КАЛИЙНЫХ УДОБРЕНИЙ 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462286"/>
              </p:ext>
            </p:extLst>
          </p:nvPr>
        </p:nvGraphicFramePr>
        <p:xfrm>
          <a:off x="349533" y="1435784"/>
          <a:ext cx="11528456" cy="495412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547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737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849671">
                <a:tc>
                  <a:txBody>
                    <a:bodyPr/>
                    <a:lstStyle/>
                    <a:p>
                      <a:pPr algn="ctr" eaLnBrk="1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altLang="ru-RU" sz="1500" dirty="0"/>
                        <a:t>Обработка токсических фосфорсодержащих отходов  на новом заводе по производству фосфатов в Жамбыле</a:t>
                      </a:r>
                      <a:endParaRPr lang="ru-RU" sz="1500" dirty="0">
                        <a:latin typeface="+mn-lt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667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2009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97779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Система сборников фосфорсодержащих отходов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Установка по погрузке фосфорсодержащих отходов для перевозки по железной дороге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Установка по обработке фосфорсодержащих отходов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Магистральный трубопровод транспортировки отходов и насосная станция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Железнодорожные ветки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Система пожаротушения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Вспомогательное производство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Установка для получения удобрений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Установка разгрузки фосфорсодержащих отходов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Реакторный блок 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Силоса хранения удобрений и блок гранулирования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Установка по разгрузке фосфорсодержащих отходов после перевозки по железной дороге</a:t>
                      </a:r>
                    </a:p>
                    <a:p>
                      <a:pPr marL="285750" indent="-285750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Резервуары хранения азотной кислоты </a:t>
                      </a:r>
                      <a:endParaRPr lang="ru-RU" sz="1200" dirty="0">
                        <a:latin typeface="+mn-lt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048" y="1727606"/>
            <a:ext cx="6160124" cy="4100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653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 flipV="1">
            <a:off x="5407867" y="589592"/>
            <a:ext cx="5826190" cy="2182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8316120"/>
              </p:ext>
            </p:extLst>
          </p:nvPr>
        </p:nvGraphicFramePr>
        <p:xfrm>
          <a:off x="232229" y="889230"/>
          <a:ext cx="11393714" cy="578313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442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494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46808">
                <a:tc>
                  <a:txBody>
                    <a:bodyPr/>
                    <a:lstStyle/>
                    <a:p>
                      <a:pPr algn="ctr"/>
                      <a:r>
                        <a:rPr lang="ru-RU" sz="1500" dirty="0"/>
                        <a:t>Система водоснабжения в городах </a:t>
                      </a:r>
                      <a:r>
                        <a:rPr lang="ru-RU" sz="1500" dirty="0" err="1"/>
                        <a:t>Сатпаев</a:t>
                      </a:r>
                      <a:r>
                        <a:rPr lang="ru-RU" sz="1500" dirty="0"/>
                        <a:t> и Жезказган, населенных пунктах Жезказган и </a:t>
                      </a:r>
                      <a:r>
                        <a:rPr lang="ru-RU" sz="1500" dirty="0" err="1"/>
                        <a:t>Жезды</a:t>
                      </a:r>
                      <a:endParaRPr lang="ru-RU" sz="15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75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/>
                        <a:t>Сумма контракта</a:t>
                      </a:r>
                      <a:r>
                        <a:rPr lang="en-US" sz="1500" b="1" dirty="0"/>
                        <a:t>: </a:t>
                      </a:r>
                      <a:r>
                        <a:rPr lang="en-US" sz="1500" dirty="0"/>
                        <a:t>$ 39 000</a:t>
                      </a:r>
                      <a:r>
                        <a:rPr lang="en-US" sz="1500" baseline="0" dirty="0"/>
                        <a:t> 000</a:t>
                      </a:r>
                      <a:endParaRPr lang="ru-RU" sz="15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7396">
                <a:tc>
                  <a:txBody>
                    <a:bodyPr/>
                    <a:lstStyle/>
                    <a:p>
                      <a:r>
                        <a:rPr lang="ru-RU" sz="1500" b="1" dirty="0"/>
                        <a:t>Заказчик: </a:t>
                      </a:r>
                      <a:r>
                        <a:rPr lang="ru-RU" sz="1500" dirty="0"/>
                        <a:t>Министерство</a:t>
                      </a:r>
                      <a:r>
                        <a:rPr lang="ru-RU" sz="1500" baseline="0" dirty="0"/>
                        <a:t> сельского хозяйства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68457">
                <a:tc>
                  <a:txBody>
                    <a:bodyPr/>
                    <a:lstStyle/>
                    <a:p>
                      <a:r>
                        <a:rPr lang="ru-RU" sz="1500" u="sng" dirty="0"/>
                        <a:t>Описание</a:t>
                      </a:r>
                      <a:r>
                        <a:rPr lang="ru-RU" sz="1500" u="sng" baseline="0" dirty="0"/>
                        <a:t> проекта:</a:t>
                      </a:r>
                      <a:endParaRPr lang="ru-RU" sz="1500" dirty="0"/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Водозабор </a:t>
                      </a:r>
                      <a:r>
                        <a:rPr lang="ru-RU" sz="1500" dirty="0" err="1"/>
                        <a:t>Ескула</a:t>
                      </a:r>
                      <a:r>
                        <a:rPr lang="en-US" sz="1500" dirty="0"/>
                        <a:t> - </a:t>
                      </a:r>
                      <a:r>
                        <a:rPr lang="ru-RU" sz="1500" dirty="0" err="1"/>
                        <a:t>г.Сатпаев</a:t>
                      </a:r>
                      <a:r>
                        <a:rPr lang="en-US" sz="1500" dirty="0"/>
                        <a:t> </a:t>
                      </a:r>
                      <a:r>
                        <a:rPr lang="en-US" sz="1500" dirty="0" smtClean="0"/>
                        <a:t>PE-100 </a:t>
                      </a:r>
                      <a:r>
                        <a:rPr lang="en-US" sz="1500" dirty="0"/>
                        <a:t>800 </a:t>
                      </a:r>
                      <a:r>
                        <a:rPr lang="en-US" sz="1500" dirty="0" smtClean="0"/>
                        <a:t>53 </a:t>
                      </a:r>
                      <a:r>
                        <a:rPr lang="ru-RU" sz="1500" dirty="0"/>
                        <a:t>км</a:t>
                      </a: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 err="1"/>
                        <a:t>г.Сатпаев</a:t>
                      </a:r>
                      <a:r>
                        <a:rPr lang="ru-RU" sz="1500" dirty="0"/>
                        <a:t> </a:t>
                      </a:r>
                      <a:r>
                        <a:rPr lang="en-US" sz="1500" dirty="0"/>
                        <a:t>– </a:t>
                      </a:r>
                      <a:r>
                        <a:rPr lang="ru-RU" sz="1500" dirty="0"/>
                        <a:t>Жезказган </a:t>
                      </a:r>
                      <a:r>
                        <a:rPr lang="en-US" sz="1500" dirty="0"/>
                        <a:t>PE-100 630 </a:t>
                      </a:r>
                      <a:r>
                        <a:rPr lang="en-US" sz="1500" baseline="0" dirty="0"/>
                        <a:t>   </a:t>
                      </a:r>
                      <a:r>
                        <a:rPr lang="en-US" sz="1500" dirty="0"/>
                        <a:t>14 </a:t>
                      </a:r>
                      <a:r>
                        <a:rPr lang="ru-RU" sz="1500" dirty="0"/>
                        <a:t>км</a:t>
                      </a: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Производительность</a:t>
                      </a:r>
                      <a:r>
                        <a:rPr lang="en-US" sz="1500" dirty="0"/>
                        <a:t> 	</a:t>
                      </a:r>
                      <a:r>
                        <a:rPr lang="en-US" sz="1500" dirty="0" smtClean="0"/>
                        <a:t>30 </a:t>
                      </a:r>
                      <a:r>
                        <a:rPr lang="ru-RU" sz="1500" dirty="0" err="1"/>
                        <a:t>млн.м</a:t>
                      </a:r>
                      <a:r>
                        <a:rPr lang="en-US" sz="1500" dirty="0"/>
                        <a:t>3</a:t>
                      </a:r>
                      <a:endParaRPr lang="ru-RU" sz="1500" dirty="0"/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Проектированная глубина </a:t>
                      </a:r>
                      <a:r>
                        <a:rPr lang="en-US" sz="1500" dirty="0"/>
                        <a:t>           </a:t>
                      </a:r>
                      <a:r>
                        <a:rPr lang="en-US" sz="1500" baseline="0" dirty="0"/>
                        <a:t>      </a:t>
                      </a:r>
                      <a:r>
                        <a:rPr lang="en-US" sz="1500" dirty="0"/>
                        <a:t>1,5 </a:t>
                      </a:r>
                      <a:r>
                        <a:rPr lang="ru-RU" sz="1500" dirty="0"/>
                        <a:t>м </a:t>
                      </a: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Защитные ограждения</a:t>
                      </a:r>
                      <a:r>
                        <a:rPr lang="en-US" sz="1500" dirty="0"/>
                        <a:t>	    </a:t>
                      </a:r>
                      <a:r>
                        <a:rPr lang="en-US" sz="1500" dirty="0" smtClean="0"/>
                        <a:t>2,5 </a:t>
                      </a:r>
                      <a:r>
                        <a:rPr lang="ru-RU" sz="1500" dirty="0"/>
                        <a:t>м</a:t>
                      </a:r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Строительное оборудование</a:t>
                      </a:r>
                      <a:r>
                        <a:rPr lang="en-US" sz="1500" baseline="0" dirty="0"/>
                        <a:t>             </a:t>
                      </a:r>
                      <a:r>
                        <a:rPr lang="en-US" sz="1500" dirty="0"/>
                        <a:t>45 </a:t>
                      </a:r>
                      <a:r>
                        <a:rPr lang="en-US" sz="1500" dirty="0" err="1"/>
                        <a:t>ea</a:t>
                      </a:r>
                      <a:endParaRPr lang="ru-RU" sz="1500" dirty="0"/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Строительные рабочие</a:t>
                      </a:r>
                      <a:r>
                        <a:rPr lang="en-US" sz="1500" dirty="0"/>
                        <a:t> </a:t>
                      </a:r>
                      <a:r>
                        <a:rPr lang="ru-RU" sz="1500" dirty="0"/>
                        <a:t>               </a:t>
                      </a:r>
                      <a:r>
                        <a:rPr lang="en-US" sz="1500" baseline="0" dirty="0"/>
                        <a:t>       </a:t>
                      </a:r>
                      <a:r>
                        <a:rPr lang="en-US" sz="1500" dirty="0"/>
                        <a:t>200</a:t>
                      </a:r>
                      <a:endParaRPr lang="ru-RU" sz="1500" dirty="0"/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Земляные работы</a:t>
                      </a:r>
                      <a:r>
                        <a:rPr lang="en-US" sz="1500" dirty="0"/>
                        <a:t> 	             0,5 </a:t>
                      </a:r>
                      <a:r>
                        <a:rPr lang="ru-RU" sz="1500" dirty="0" err="1"/>
                        <a:t>млн.м</a:t>
                      </a:r>
                      <a:r>
                        <a:rPr lang="en-US" sz="1500" dirty="0"/>
                        <a:t>3</a:t>
                      </a:r>
                      <a:endParaRPr lang="ru-RU" sz="1500" dirty="0"/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Пересечения дорог</a:t>
                      </a:r>
                      <a:r>
                        <a:rPr lang="en-US" sz="1500" dirty="0"/>
                        <a:t>	             6 </a:t>
                      </a:r>
                      <a:r>
                        <a:rPr lang="en-US" sz="1500" dirty="0" err="1"/>
                        <a:t>ea</a:t>
                      </a:r>
                      <a:endParaRPr lang="ru-RU" sz="1500" dirty="0"/>
                    </a:p>
                    <a:p>
                      <a:pPr algn="l">
                        <a:buFont typeface="Arial" panose="020B0604020202020204" pitchFamily="34" charset="0"/>
                        <a:buChar char="•"/>
                      </a:pPr>
                      <a:r>
                        <a:rPr lang="ru-RU" sz="1500" dirty="0"/>
                        <a:t>Испытанных сварных  швов</a:t>
                      </a:r>
                      <a:r>
                        <a:rPr lang="en-US" sz="1500" dirty="0"/>
                        <a:t>     7000 </a:t>
                      </a:r>
                      <a:r>
                        <a:rPr lang="en-US" sz="1500" dirty="0" err="1"/>
                        <a:t>ea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3405" y="1349631"/>
            <a:ext cx="5970537" cy="48623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4" descr="gerb_r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757" y="21827"/>
            <a:ext cx="589214" cy="56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79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407867" y="611421"/>
            <a:ext cx="6021890" cy="4978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2229" y="661205"/>
            <a:ext cx="8587527" cy="601823"/>
          </a:xfrm>
        </p:spPr>
        <p:txBody>
          <a:bodyPr>
            <a:normAutofit/>
          </a:bodyPr>
          <a:lstStyle/>
          <a:p>
            <a:r>
              <a:rPr lang="ru-RU" sz="1800" dirty="0"/>
              <a:t>СИСТЕМА ВОДОСНАБЖЕНИЯ Г.КАРАГАНДА</a:t>
            </a:r>
            <a:endParaRPr lang="en-US" sz="1800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004654"/>
              </p:ext>
            </p:extLst>
          </p:nvPr>
        </p:nvGraphicFramePr>
        <p:xfrm>
          <a:off x="381000" y="1312809"/>
          <a:ext cx="11048757" cy="50771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270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3216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41104"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  <a:p>
                      <a:pPr algn="ctr"/>
                      <a:r>
                        <a:rPr lang="en-US" sz="1200" dirty="0"/>
                        <a:t>III-</a:t>
                      </a:r>
                      <a:r>
                        <a:rPr lang="ru-RU" sz="1200" dirty="0"/>
                        <a:t>СТУПЕНЧАТАЯ НАСОСНАЯ</a:t>
                      </a:r>
                      <a:endParaRPr lang="ru-RU" sz="1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79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/>
                        <a:t>Сумма контракта</a:t>
                      </a:r>
                      <a:r>
                        <a:rPr lang="en-US" sz="1200" b="1" dirty="0"/>
                        <a:t>: </a:t>
                      </a:r>
                      <a:r>
                        <a:rPr lang="ru-RU" sz="1200" dirty="0"/>
                        <a:t>Конфиденциальная</a:t>
                      </a:r>
                      <a:r>
                        <a:rPr lang="ru-RU" sz="1200" baseline="0" dirty="0"/>
                        <a:t> информация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97994">
                <a:tc>
                  <a:txBody>
                    <a:bodyPr/>
                    <a:lstStyle/>
                    <a:p>
                      <a:r>
                        <a:rPr lang="ru-RU" sz="1200" b="1" dirty="0"/>
                        <a:t>Заказчик: </a:t>
                      </a:r>
                      <a:r>
                        <a:rPr lang="en-US" sz="1200" b="1" dirty="0"/>
                        <a:t> </a:t>
                      </a:r>
                      <a:r>
                        <a:rPr lang="ru-RU" sz="1200" dirty="0"/>
                        <a:t>Министерство</a:t>
                      </a:r>
                      <a:r>
                        <a:rPr lang="ru-RU" sz="1200" baseline="0" dirty="0"/>
                        <a:t> сельского хозяйства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40012">
                <a:tc>
                  <a:txBody>
                    <a:bodyPr/>
                    <a:lstStyle/>
                    <a:p>
                      <a:r>
                        <a:rPr lang="ru-RU" sz="1200" b="1" u="sng" dirty="0"/>
                        <a:t>Описание</a:t>
                      </a:r>
                      <a:r>
                        <a:rPr lang="ru-RU" sz="1200" b="1" u="sng" baseline="0" dirty="0"/>
                        <a:t> проекта:</a:t>
                      </a:r>
                      <a:endParaRPr lang="en-US" sz="1200" b="1" u="sng" baseline="0" dirty="0"/>
                    </a:p>
                    <a:p>
                      <a:pPr algn="just"/>
                      <a:endParaRPr lang="ru-RU" sz="1200" dirty="0"/>
                    </a:p>
                    <a:p>
                      <a:pPr algn="ctr"/>
                      <a:endParaRPr lang="ru-RU" sz="1200" dirty="0"/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en-US" sz="1200" dirty="0"/>
                        <a:t>III</a:t>
                      </a:r>
                      <a:r>
                        <a:rPr lang="ru-RU" sz="1200" dirty="0"/>
                        <a:t>-ступенчатая станция насосов подкачки</a:t>
                      </a:r>
                      <a:r>
                        <a:rPr lang="en-US" sz="1200" dirty="0"/>
                        <a:t> </a:t>
                      </a:r>
                      <a:r>
                        <a:rPr lang="ru-RU" sz="1200" dirty="0" smtClean="0"/>
                        <a:t>      1</a:t>
                      </a:r>
                      <a:r>
                        <a:rPr lang="en-US" sz="1200" dirty="0"/>
                        <a:t>2</a:t>
                      </a:r>
                      <a:r>
                        <a:rPr lang="ru-RU" sz="1200" dirty="0"/>
                        <a:t>м</a:t>
                      </a:r>
                      <a:r>
                        <a:rPr lang="en-US" sz="1200" dirty="0"/>
                        <a:t> x 42</a:t>
                      </a:r>
                      <a:r>
                        <a:rPr lang="ru-RU" sz="1200" dirty="0"/>
                        <a:t>м</a:t>
                      </a:r>
                      <a:r>
                        <a:rPr lang="en-US" sz="1200" dirty="0"/>
                        <a:t> x 8</a:t>
                      </a:r>
                      <a:r>
                        <a:rPr lang="ru-RU" sz="1200" dirty="0"/>
                        <a:t>м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Станция хлорирования воды</a:t>
                      </a:r>
                      <a:r>
                        <a:rPr lang="en-US" sz="1200" dirty="0"/>
                        <a:t> 	</a:t>
                      </a:r>
                      <a:r>
                        <a:rPr lang="ru-RU" sz="1200" dirty="0" smtClean="0"/>
                        <a:t>       </a:t>
                      </a:r>
                      <a:r>
                        <a:rPr lang="en-US" sz="1200" dirty="0" smtClean="0"/>
                        <a:t>12</a:t>
                      </a:r>
                      <a:r>
                        <a:rPr lang="ru-RU" sz="1200" dirty="0"/>
                        <a:t>м</a:t>
                      </a:r>
                      <a:r>
                        <a:rPr lang="en-US" sz="1200" dirty="0"/>
                        <a:t> x 18</a:t>
                      </a:r>
                      <a:r>
                        <a:rPr lang="ru-RU" sz="1200" dirty="0"/>
                        <a:t>м</a:t>
                      </a:r>
                      <a:r>
                        <a:rPr lang="en-US" sz="1200" dirty="0"/>
                        <a:t> x 8</a:t>
                      </a:r>
                      <a:r>
                        <a:rPr lang="ru-RU" sz="1200" dirty="0"/>
                        <a:t>м 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Станция фторирования воды</a:t>
                      </a:r>
                      <a:r>
                        <a:rPr lang="en-US" sz="1200" dirty="0"/>
                        <a:t>	</a:t>
                      </a:r>
                      <a:r>
                        <a:rPr lang="ru-RU" sz="1200" dirty="0" smtClean="0"/>
                        <a:t>       </a:t>
                      </a:r>
                      <a:r>
                        <a:rPr lang="en-US" sz="1200" dirty="0" smtClean="0"/>
                        <a:t>5 </a:t>
                      </a:r>
                      <a:r>
                        <a:rPr lang="ru-RU" sz="1200" dirty="0"/>
                        <a:t>м</a:t>
                      </a:r>
                      <a:r>
                        <a:rPr lang="en-US" sz="1200" dirty="0"/>
                        <a:t> x 15 </a:t>
                      </a:r>
                      <a:r>
                        <a:rPr lang="ru-RU" sz="1200" dirty="0"/>
                        <a:t>м</a:t>
                      </a:r>
                      <a:r>
                        <a:rPr lang="en-US" sz="1200" dirty="0"/>
                        <a:t> x 4 </a:t>
                      </a:r>
                      <a:r>
                        <a:rPr lang="ru-RU" sz="1200" dirty="0"/>
                        <a:t>м 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Станция поглощающих фильтров</a:t>
                      </a:r>
                      <a:r>
                        <a:rPr lang="en-US" sz="1200" dirty="0"/>
                        <a:t>	</a:t>
                      </a:r>
                      <a:r>
                        <a:rPr lang="ru-RU" sz="1200" dirty="0" smtClean="0"/>
                        <a:t>       </a:t>
                      </a:r>
                      <a:r>
                        <a:rPr lang="en-US" sz="1200" dirty="0" smtClean="0"/>
                        <a:t>5 </a:t>
                      </a:r>
                      <a:r>
                        <a:rPr lang="ru-RU" sz="1200" dirty="0"/>
                        <a:t>м</a:t>
                      </a:r>
                      <a:r>
                        <a:rPr lang="en-US" sz="1200" dirty="0"/>
                        <a:t> x 15 </a:t>
                      </a:r>
                      <a:r>
                        <a:rPr lang="ru-RU" sz="1200" dirty="0"/>
                        <a:t>м</a:t>
                      </a:r>
                      <a:r>
                        <a:rPr lang="en-US" sz="1200" dirty="0"/>
                        <a:t> x 4 </a:t>
                      </a:r>
                      <a:r>
                        <a:rPr lang="ru-RU" sz="1200" dirty="0"/>
                        <a:t>м 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Помещение с камерами клапанов</a:t>
                      </a:r>
                      <a:r>
                        <a:rPr lang="en-US" sz="1200" dirty="0"/>
                        <a:t>	</a:t>
                      </a:r>
                      <a:r>
                        <a:rPr lang="ru-RU" sz="1200" dirty="0" smtClean="0"/>
                        <a:t>       </a:t>
                      </a:r>
                      <a:r>
                        <a:rPr lang="en-US" sz="1200" dirty="0" smtClean="0"/>
                        <a:t>5 </a:t>
                      </a:r>
                      <a:r>
                        <a:rPr lang="ru-RU" sz="1200" dirty="0"/>
                        <a:t>м</a:t>
                      </a:r>
                      <a:r>
                        <a:rPr lang="en-US" sz="1200" dirty="0"/>
                        <a:t> x 17 </a:t>
                      </a:r>
                      <a:r>
                        <a:rPr lang="ru-RU" sz="1200" dirty="0"/>
                        <a:t>м</a:t>
                      </a:r>
                      <a:r>
                        <a:rPr lang="en-US" sz="1200" dirty="0"/>
                        <a:t> x 4 </a:t>
                      </a:r>
                      <a:r>
                        <a:rPr lang="ru-RU" sz="1200" dirty="0"/>
                        <a:t>м 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Станция измерения расхода жидкости </a:t>
                      </a:r>
                      <a:r>
                        <a:rPr lang="ru-RU" sz="1200" dirty="0" smtClean="0"/>
                        <a:t>           </a:t>
                      </a:r>
                      <a:r>
                        <a:rPr lang="en-US" sz="1200" dirty="0" smtClean="0"/>
                        <a:t>4 </a:t>
                      </a:r>
                      <a:r>
                        <a:rPr lang="en-US" sz="1200" dirty="0"/>
                        <a:t>x 2</a:t>
                      </a:r>
                      <a:r>
                        <a:rPr lang="ru-RU" sz="1200" dirty="0"/>
                        <a:t>м</a:t>
                      </a:r>
                      <a:r>
                        <a:rPr lang="en-US" sz="1200" dirty="0"/>
                        <a:t> x 15</a:t>
                      </a:r>
                      <a:r>
                        <a:rPr lang="ru-RU" sz="1200" dirty="0"/>
                        <a:t>м</a:t>
                      </a:r>
                      <a:r>
                        <a:rPr lang="en-US" sz="1200" dirty="0"/>
                        <a:t> x 2 </a:t>
                      </a:r>
                      <a:r>
                        <a:rPr lang="ru-RU" sz="1200" dirty="0"/>
                        <a:t>м 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Склад оборудования</a:t>
                      </a:r>
                      <a:r>
                        <a:rPr lang="en-US" sz="1200" dirty="0"/>
                        <a:t> 		</a:t>
                      </a:r>
                      <a:r>
                        <a:rPr lang="ru-RU" sz="1200" dirty="0" smtClean="0"/>
                        <a:t>       </a:t>
                      </a:r>
                      <a:r>
                        <a:rPr lang="en-US" sz="1200" dirty="0" smtClean="0"/>
                        <a:t>12</a:t>
                      </a:r>
                      <a:r>
                        <a:rPr lang="ru-RU" sz="1200" dirty="0"/>
                        <a:t>м</a:t>
                      </a:r>
                      <a:r>
                        <a:rPr lang="en-US" sz="1200" dirty="0"/>
                        <a:t> x 24 </a:t>
                      </a:r>
                      <a:r>
                        <a:rPr lang="ru-RU" sz="1200" dirty="0"/>
                        <a:t>м</a:t>
                      </a:r>
                      <a:r>
                        <a:rPr lang="en-US" sz="1200" dirty="0"/>
                        <a:t> x 7 </a:t>
                      </a:r>
                      <a:r>
                        <a:rPr lang="ru-RU" sz="1200" dirty="0"/>
                        <a:t>м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Помещение службы безопасности </a:t>
                      </a:r>
                      <a:r>
                        <a:rPr lang="en-US" sz="1200" dirty="0"/>
                        <a:t>	</a:t>
                      </a:r>
                      <a:r>
                        <a:rPr lang="ru-RU" sz="1200" dirty="0" smtClean="0"/>
                        <a:t>       </a:t>
                      </a:r>
                      <a:r>
                        <a:rPr lang="en-US" sz="1200" dirty="0" smtClean="0"/>
                        <a:t>7</a:t>
                      </a:r>
                      <a:r>
                        <a:rPr lang="ru-RU" sz="1200" dirty="0"/>
                        <a:t>м</a:t>
                      </a:r>
                      <a:r>
                        <a:rPr lang="en-US" sz="1200" dirty="0"/>
                        <a:t> x 7 </a:t>
                      </a:r>
                      <a:r>
                        <a:rPr lang="ru-RU" sz="1200" dirty="0"/>
                        <a:t>м</a:t>
                      </a:r>
                      <a:r>
                        <a:rPr lang="en-US" sz="1200" dirty="0"/>
                        <a:t> x 8 </a:t>
                      </a:r>
                      <a:r>
                        <a:rPr lang="ru-RU" sz="1200" dirty="0"/>
                        <a:t>м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Механическое оборудование</a:t>
                      </a:r>
                      <a:r>
                        <a:rPr lang="en-US" sz="1200" dirty="0"/>
                        <a:t> 	</a:t>
                      </a:r>
                      <a:r>
                        <a:rPr lang="ru-RU" sz="1200" dirty="0" smtClean="0"/>
                        <a:t>       </a:t>
                      </a:r>
                      <a:r>
                        <a:rPr lang="en-US" sz="1200" dirty="0" smtClean="0"/>
                        <a:t>50 </a:t>
                      </a:r>
                      <a:r>
                        <a:rPr lang="en-US" sz="1200" dirty="0" err="1"/>
                        <a:t>ea</a:t>
                      </a:r>
                      <a:r>
                        <a:rPr lang="en-US" sz="1200" dirty="0"/>
                        <a:t> </a:t>
                      </a:r>
                      <a:endParaRPr lang="ru-RU" sz="1200" dirty="0"/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Система кольцевого дренажа из ПВХ</a:t>
                      </a:r>
                      <a:r>
                        <a:rPr lang="en-US" sz="1200" dirty="0"/>
                        <a:t> 	 </a:t>
                      </a:r>
                      <a:r>
                        <a:rPr lang="ru-RU" sz="1200" dirty="0" smtClean="0"/>
                        <a:t>      </a:t>
                      </a:r>
                      <a:r>
                        <a:rPr lang="en-US" sz="1200" dirty="0" smtClean="0"/>
                        <a:t>160 </a:t>
                      </a:r>
                      <a:r>
                        <a:rPr lang="ru-RU" sz="1200" dirty="0"/>
                        <a:t>мм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Дренажная система на рабочей площадке </a:t>
                      </a:r>
                      <a:r>
                        <a:rPr lang="en-US" sz="1200" dirty="0"/>
                        <a:t> </a:t>
                      </a:r>
                      <a:r>
                        <a:rPr lang="ru-RU" sz="1200" dirty="0" smtClean="0"/>
                        <a:t>   </a:t>
                      </a:r>
                      <a:r>
                        <a:rPr lang="en-US" sz="1200" dirty="0" smtClean="0"/>
                        <a:t>10 </a:t>
                      </a:r>
                      <a:r>
                        <a:rPr lang="ru-RU" sz="1200" dirty="0"/>
                        <a:t>см 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Бетонные заграждения </a:t>
                      </a:r>
                      <a:r>
                        <a:rPr lang="en-US" sz="1200" dirty="0"/>
                        <a:t>	                         </a:t>
                      </a:r>
                      <a:r>
                        <a:rPr lang="ru-RU" sz="1200" dirty="0" smtClean="0"/>
                        <a:t>         </a:t>
                      </a:r>
                      <a:r>
                        <a:rPr lang="en-US" sz="1200" dirty="0" smtClean="0"/>
                        <a:t>2</a:t>
                      </a:r>
                      <a:r>
                        <a:rPr lang="ru-RU" sz="1200" dirty="0"/>
                        <a:t>м</a:t>
                      </a:r>
                      <a:r>
                        <a:rPr lang="en-US" sz="1200" dirty="0"/>
                        <a:t> x 90</a:t>
                      </a:r>
                      <a:r>
                        <a:rPr lang="ru-RU" sz="1200" dirty="0"/>
                        <a:t>м</a:t>
                      </a:r>
                      <a:r>
                        <a:rPr lang="en-US" sz="1200" dirty="0"/>
                        <a:t> x 250 </a:t>
                      </a:r>
                      <a:r>
                        <a:rPr lang="ru-RU" sz="1200" dirty="0"/>
                        <a:t>м </a:t>
                      </a:r>
                    </a:p>
                    <a:p>
                      <a:pPr>
                        <a:buFont typeface="Arial" panose="020B0604020202020204" pitchFamily="34" charset="0"/>
                        <a:buChar char="•"/>
                      </a:pPr>
                      <a:r>
                        <a:rPr lang="ru-RU" sz="1200" dirty="0"/>
                        <a:t>Вспомогательные системы и трубопровод </a:t>
                      </a:r>
                      <a:r>
                        <a:rPr lang="en-US" sz="1200" dirty="0"/>
                        <a:t>  </a:t>
                      </a:r>
                      <a:r>
                        <a:rPr lang="ru-RU" sz="1200" baseline="0" dirty="0" smtClean="0"/>
                        <a:t>    </a:t>
                      </a:r>
                      <a:r>
                        <a:rPr lang="en-US" sz="1200" dirty="0" smtClean="0"/>
                        <a:t>4000 </a:t>
                      </a:r>
                      <a:r>
                        <a:rPr lang="ru-RU" sz="1200" dirty="0"/>
                        <a:t>м 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854" y="1733018"/>
            <a:ext cx="5358489" cy="41103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4" descr="gerb_rk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6271" y="93440"/>
            <a:ext cx="589214" cy="56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407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407867" y="611421"/>
            <a:ext cx="6021890" cy="4978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2229" y="793807"/>
            <a:ext cx="9513979" cy="601823"/>
          </a:xfrm>
        </p:spPr>
        <p:txBody>
          <a:bodyPr>
            <a:normAutofit/>
          </a:bodyPr>
          <a:lstStyle/>
          <a:p>
            <a:r>
              <a:rPr lang="ru-RU" sz="1800" dirty="0"/>
              <a:t>ОТОПИТЕЛЬНАЯ СИСТЕМА ЖАНАОЗЕН</a:t>
            </a:r>
            <a:br>
              <a:rPr lang="ru-RU" sz="1800" dirty="0"/>
            </a:br>
            <a:endParaRPr lang="en-US" sz="1800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732728"/>
              </p:ext>
            </p:extLst>
          </p:nvPr>
        </p:nvGraphicFramePr>
        <p:xfrm>
          <a:off x="232229" y="1317026"/>
          <a:ext cx="11197528" cy="51215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907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068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5313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sz="1500" dirty="0"/>
                        <a:t>Четырех-трубная отопительная система с прямым возвратом. Текущий проект</a:t>
                      </a:r>
                      <a:endParaRPr lang="ru-RU" sz="15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26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/>
                        <a:t>Сумма контракта</a:t>
                      </a:r>
                      <a:r>
                        <a:rPr lang="en-US" sz="1500" b="1" dirty="0"/>
                        <a:t>:</a:t>
                      </a:r>
                      <a:r>
                        <a:rPr lang="ru-RU" sz="1500" b="1" dirty="0"/>
                        <a:t> </a:t>
                      </a:r>
                      <a:r>
                        <a:rPr lang="en-US" sz="1500" dirty="0"/>
                        <a:t>$</a:t>
                      </a:r>
                      <a:r>
                        <a:rPr lang="en-US" sz="1500" baseline="0" dirty="0"/>
                        <a:t> 35 000 000</a:t>
                      </a:r>
                      <a:endParaRPr lang="ru-RU" sz="15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2660">
                <a:tc>
                  <a:txBody>
                    <a:bodyPr/>
                    <a:lstStyle/>
                    <a:p>
                      <a:r>
                        <a:rPr lang="ru-RU" sz="1500" b="1" dirty="0" smtClean="0"/>
                        <a:t>Заказчик:</a:t>
                      </a:r>
                      <a:r>
                        <a:rPr lang="en-US" sz="1500" b="1" dirty="0" smtClean="0"/>
                        <a:t> </a:t>
                      </a:r>
                      <a:r>
                        <a:rPr lang="ru-RU" sz="1500" dirty="0" smtClean="0"/>
                        <a:t>Отдел</a:t>
                      </a:r>
                      <a:r>
                        <a:rPr lang="ru-RU" sz="1500" baseline="0" dirty="0" smtClean="0"/>
                        <a:t> </a:t>
                      </a:r>
                      <a:r>
                        <a:rPr lang="ru-RU" sz="1500" baseline="0" dirty="0"/>
                        <a:t>строительства </a:t>
                      </a:r>
                      <a:r>
                        <a:rPr lang="ru-RU" sz="1500" baseline="0" dirty="0" err="1"/>
                        <a:t>г.Жанаозен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23130">
                <a:tc>
                  <a:txBody>
                    <a:bodyPr/>
                    <a:lstStyle/>
                    <a:p>
                      <a:r>
                        <a:rPr lang="ru-RU" sz="1500" b="1" u="sng" dirty="0" smtClean="0"/>
                        <a:t>Описание</a:t>
                      </a:r>
                      <a:r>
                        <a:rPr lang="ru-RU" sz="1500" b="1" u="sng" baseline="0" dirty="0" smtClean="0"/>
                        <a:t> проекта:</a:t>
                      </a:r>
                      <a:endParaRPr lang="en-US" sz="1500" b="1" u="sng" baseline="0" dirty="0"/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Граница установки</a:t>
                      </a:r>
                      <a:r>
                        <a:rPr lang="en-US" sz="1500" dirty="0"/>
                        <a:t> UT01 – UT27/2</a:t>
                      </a:r>
                      <a:endParaRPr lang="ru-RU" sz="1500" dirty="0"/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Соответствие характеристик трубопровода требованиям СНиП</a:t>
                      </a:r>
                      <a:r>
                        <a:rPr lang="en-US" sz="1500" dirty="0"/>
                        <a:t> 41-02-2003</a:t>
                      </a:r>
                      <a:endParaRPr lang="ru-RU" sz="1500" dirty="0"/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Сварное качество трубопровода и результаты испытаний в соответствии с СНиП</a:t>
                      </a:r>
                      <a:r>
                        <a:rPr lang="en-US" sz="1500" dirty="0"/>
                        <a:t> 3.05.03-83</a:t>
                      </a:r>
                      <a:endParaRPr lang="ru-RU" sz="1500" dirty="0"/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Труба в полиэтиленовом кожухе</a:t>
                      </a:r>
                      <a:r>
                        <a:rPr lang="en-US" sz="1500" dirty="0"/>
                        <a:t> 	50,5 </a:t>
                      </a:r>
                      <a:r>
                        <a:rPr lang="ru-RU" sz="1500" dirty="0"/>
                        <a:t>км 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Земляные работы</a:t>
                      </a:r>
                      <a:r>
                        <a:rPr lang="en-US" sz="1500" dirty="0"/>
                        <a:t> 		1 </a:t>
                      </a:r>
                      <a:r>
                        <a:rPr lang="ru-RU" sz="1500" dirty="0" err="1"/>
                        <a:t>млн.м</a:t>
                      </a:r>
                      <a:r>
                        <a:rPr lang="en-US" sz="1500" dirty="0"/>
                        <a:t>3</a:t>
                      </a:r>
                      <a:endParaRPr lang="ru-RU" sz="1500" dirty="0"/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Сварные работы, пенная изоляция</a:t>
                      </a:r>
                      <a:r>
                        <a:rPr lang="en-US" sz="1500" dirty="0"/>
                        <a:t>	20,000 EA</a:t>
                      </a:r>
                      <a:endParaRPr lang="ru-RU" sz="1500" dirty="0"/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Сварка соединительных муфт плавлением   </a:t>
                      </a:r>
                      <a:r>
                        <a:rPr lang="en-US" sz="1500" dirty="0"/>
                        <a:t>3,500 EA</a:t>
                      </a:r>
                      <a:endParaRPr lang="ru-RU" sz="1500" dirty="0"/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Соединения заграждений</a:t>
                      </a:r>
                      <a:r>
                        <a:rPr lang="en-US" sz="1500" dirty="0"/>
                        <a:t>		2,000 EA</a:t>
                      </a:r>
                      <a:endParaRPr lang="ru-RU" sz="1500" dirty="0"/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Система обнаружения утечек</a:t>
                      </a:r>
                      <a:r>
                        <a:rPr lang="en-US" sz="1500" dirty="0"/>
                        <a:t>	400 EA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67" y="1793636"/>
            <a:ext cx="5508016" cy="41935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" descr="aktauAkimat_logo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7535" y="58632"/>
            <a:ext cx="633347" cy="57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21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407867" y="611421"/>
            <a:ext cx="6021890" cy="4978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3174512"/>
              </p:ext>
            </p:extLst>
          </p:nvPr>
        </p:nvGraphicFramePr>
        <p:xfrm>
          <a:off x="343829" y="1245419"/>
          <a:ext cx="11085928" cy="487888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9531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3906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0585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200" dirty="0"/>
                        <a:t>Строительство тепловых сетей </a:t>
                      </a:r>
                      <a:r>
                        <a:rPr lang="ru-RU" altLang="ru-RU" sz="1200" dirty="0" err="1"/>
                        <a:t>бесканальной</a:t>
                      </a:r>
                      <a:r>
                        <a:rPr lang="ru-RU" altLang="ru-RU" sz="1200" dirty="0"/>
                        <a:t> прокладки </a:t>
                      </a:r>
                      <a:r>
                        <a:rPr lang="ru-RU" altLang="ru-RU" sz="1200" dirty="0" err="1"/>
                        <a:t>предизолированными</a:t>
                      </a:r>
                      <a:r>
                        <a:rPr lang="ru-RU" altLang="ru-RU" sz="1200" dirty="0"/>
                        <a:t> трубопроводами индустриального производства в городе Сарани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9" marB="45729" horzOverflow="overflow"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9" marB="45729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1651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Заказчик: 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Отдел Строительства </a:t>
                      </a:r>
                      <a:b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ru-RU" altLang="ru-RU" sz="11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Акимата</a:t>
                      </a:r>
                      <a: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г. Сарань Карагандинской обл.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 horzOverflow="overflow"/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45123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Описание проекта: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Предизолированная</a:t>
                      </a:r>
                      <a: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труба </a:t>
                      </a:r>
                      <a:r>
                        <a:rPr kumimoji="0" lang="ru-RU" altLang="ru-RU" sz="11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Ду</a:t>
                      </a:r>
                      <a: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до 600 мм 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Общая протяженность = 64 км. 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Строительство </a:t>
                      </a:r>
                      <a:r>
                        <a:rPr kumimoji="0" lang="ru-RU" altLang="ru-RU" sz="11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теплопунктов</a:t>
                      </a:r>
                      <a: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и тепловых узлов.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100" b="1" u="sng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Особенности проекта: 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Работа в населенных пунктах в стесненных условиях без нарушения теплоснабжения потребителей.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Сложные геологические (болотистые) условия. Применение технологии водопонижения.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Необходимость работы со смежными организациями.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r>
                        <a:rPr kumimoji="0" lang="ru-RU" altLang="ru-RU" sz="11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В процессе строительства собственными силами ведется корректировка проекта с необходимыми согласованиями со всеми контролирующими организациями и органами власти на местах.</a:t>
                      </a:r>
                      <a:endParaRPr kumimoji="0" lang="ru-RU" alt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9" marB="45729" horzOverflow="overflow"/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2370139" y="1036640"/>
            <a:ext cx="8139112" cy="1423987"/>
          </a:xfrm>
          <a:prstGeom prst="rect">
            <a:avLst/>
          </a:prstGeom>
          <a:effectLst/>
        </p:spPr>
        <p:txBody>
          <a:bodyPr lIns="74295" tIns="37148" rIns="74295" bIns="37148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ru-RU" sz="3251" dirty="0"/>
          </a:p>
        </p:txBody>
      </p:sp>
      <p:sp>
        <p:nvSpPr>
          <p:cNvPr id="18435" name="Заголовок 1"/>
          <p:cNvSpPr>
            <a:spLocks noGrp="1"/>
          </p:cNvSpPr>
          <p:nvPr>
            <p:ph type="title"/>
          </p:nvPr>
        </p:nvSpPr>
        <p:spPr>
          <a:xfrm>
            <a:off x="237949" y="713366"/>
            <a:ext cx="10515600" cy="549592"/>
          </a:xfrm>
        </p:spPr>
        <p:txBody>
          <a:bodyPr>
            <a:normAutofit/>
          </a:bodyPr>
          <a:lstStyle/>
          <a:p>
            <a:r>
              <a:rPr lang="ru-RU" altLang="ru-RU" sz="1800" dirty="0">
                <a:ea typeface="Calibri" pitchFamily="34" charset="0"/>
                <a:cs typeface="Times New Roman" pitchFamily="18" charset="0"/>
              </a:rPr>
              <a:t>ВОДОСНАБЖЕНИЕ САРАНЬ</a:t>
            </a:r>
          </a:p>
        </p:txBody>
      </p:sp>
      <p:pic>
        <p:nvPicPr>
          <p:cNvPr id="18436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42073" y="1586232"/>
            <a:ext cx="2928741" cy="37737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745878" y="1586232"/>
            <a:ext cx="3138437" cy="37757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703" y="65599"/>
            <a:ext cx="514351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88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407867" y="611421"/>
            <a:ext cx="6021890" cy="4978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3703" y="65599"/>
            <a:ext cx="514351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9895819"/>
              </p:ext>
            </p:extLst>
          </p:nvPr>
        </p:nvGraphicFramePr>
        <p:xfrm>
          <a:off x="347587" y="1332547"/>
          <a:ext cx="11082170" cy="505736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92885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533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5862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Реконструкция системы водоснабжения СКО «Соколовский водовод»</a:t>
                      </a:r>
                      <a:endParaRPr kumimoji="0" lang="ru-RU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marL="91452" marR="91452" marT="45727" marB="45727" horzOverflow="overflow"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+mn-lt"/>
                        <a:ea typeface="ＭＳ Ｐゴシック" panose="020B0600070205080204" pitchFamily="34" charset="-128"/>
                      </a:endParaRPr>
                    </a:p>
                  </a:txBody>
                  <a:tcPr marL="91452" marR="91452" marT="45727" marB="45727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33998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Заказчик: </a:t>
                      </a:r>
                    </a:p>
                    <a:p>
                      <a:pPr>
                        <a:defRPr/>
                      </a:pPr>
                      <a:r>
                        <a:rPr lang="ru-RU" sz="1500" dirty="0"/>
                        <a:t>Комитет водных ресурсов</a:t>
                      </a:r>
                      <a:endParaRPr lang="ru-RU" sz="1500" b="1" dirty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27" marB="45727" horzOverflow="overflow"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 sz="1000" b="1" dirty="0"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37097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5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Описание проекта:</a:t>
                      </a:r>
                    </a:p>
                    <a:p>
                      <a:pPr>
                        <a:defRPr/>
                      </a:pPr>
                      <a:r>
                        <a:rPr lang="en-US" sz="1500" dirty="0"/>
                        <a:t>PE</a:t>
                      </a:r>
                      <a:r>
                        <a:rPr lang="ru-RU" sz="1500" dirty="0"/>
                        <a:t>-трубы </a:t>
                      </a:r>
                      <a:r>
                        <a:rPr lang="ru-RU" sz="1500" dirty="0" err="1"/>
                        <a:t>Ду</a:t>
                      </a:r>
                      <a:r>
                        <a:rPr lang="ru-RU" sz="1500" dirty="0"/>
                        <a:t> 300-400 мм </a:t>
                      </a:r>
                    </a:p>
                    <a:p>
                      <a:pPr>
                        <a:defRPr/>
                      </a:pPr>
                      <a:r>
                        <a:rPr lang="ru-RU" sz="1500" dirty="0"/>
                        <a:t>Общая протяженность = 98 км.</a:t>
                      </a:r>
                    </a:p>
                    <a:p>
                      <a:pPr>
                        <a:defRPr/>
                      </a:pPr>
                      <a:r>
                        <a:rPr lang="ru-RU" sz="1500" dirty="0"/>
                        <a:t>Реконструкция станции очистки воды без нарушения водоснабжения потребителей </a:t>
                      </a:r>
                    </a:p>
                    <a:p>
                      <a:pPr>
                        <a:defRPr/>
                      </a:pPr>
                      <a:r>
                        <a:rPr lang="ru-RU" sz="1500" b="1" u="sng" dirty="0"/>
                        <a:t>Особенности проекта</a:t>
                      </a:r>
                      <a:r>
                        <a:rPr lang="ru-RU" sz="1500" b="1" dirty="0"/>
                        <a:t>: </a:t>
                      </a:r>
                    </a:p>
                    <a:p>
                      <a:pPr marL="139303" indent="-139303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500" dirty="0"/>
                        <a:t>Работа в населенных пунктах в стесненных условиях.</a:t>
                      </a:r>
                    </a:p>
                    <a:p>
                      <a:pPr marL="139303" indent="-139303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ru-RU" sz="1500" dirty="0"/>
                        <a:t>Необходимость работы со смежными организациями.</a:t>
                      </a:r>
                    </a:p>
                    <a:p>
                      <a:pPr>
                        <a:defRPr/>
                      </a:pPr>
                      <a:r>
                        <a:rPr lang="ru-RU" sz="1500" dirty="0"/>
                        <a:t>Применение новейшей бестраншейной технологии прокладки труб при помощи собственных установок горизонтально-наклонного бурения (ГНБ), позволяющей сократить сроки строительства без нарушении экологии в зоне строительства.</a:t>
                      </a:r>
                      <a:endParaRPr lang="ru-RU" sz="1500" dirty="0"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27" marB="45727" horzOverflow="overflow"/>
                </a:tc>
                <a:tc vMerge="1">
                  <a:txBody>
                    <a:bodyPr/>
                    <a:lstStyle/>
                    <a:p>
                      <a:pPr>
                        <a:defRPr/>
                      </a:pPr>
                      <a:endParaRPr lang="ru-RU" sz="1000" dirty="0"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1452" marR="91452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2370139" y="1036640"/>
            <a:ext cx="8139112" cy="1423987"/>
          </a:xfrm>
          <a:prstGeom prst="rect">
            <a:avLst/>
          </a:prstGeom>
          <a:effectLst/>
        </p:spPr>
        <p:txBody>
          <a:bodyPr lIns="74295" tIns="37148" rIns="74295" bIns="37148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ru-RU" sz="3251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949" y="749617"/>
            <a:ext cx="10515600" cy="58393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СОКОЛОВСКИЙ ВОДОВОД</a:t>
            </a:r>
            <a:endParaRPr lang="ru-RU" sz="1800" dirty="0"/>
          </a:p>
        </p:txBody>
      </p:sp>
      <p:pic>
        <p:nvPicPr>
          <p:cNvPr id="1946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20564" y="1527371"/>
            <a:ext cx="4219579" cy="22064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>
            <a:off x="6720565" y="3927621"/>
            <a:ext cx="4219578" cy="20950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52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4" t="7222" r="11070"/>
          <a:stretch/>
        </p:blipFill>
        <p:spPr>
          <a:xfrm>
            <a:off x="5003800" y="495300"/>
            <a:ext cx="7204842" cy="6362700"/>
          </a:xfrm>
          <a:prstGeom prst="rect">
            <a:avLst/>
          </a:prstGeom>
        </p:spPr>
      </p:pic>
      <p:sp>
        <p:nvSpPr>
          <p:cNvPr id="17" name="Полилиния 16"/>
          <p:cNvSpPr/>
          <p:nvPr/>
        </p:nvSpPr>
        <p:spPr>
          <a:xfrm>
            <a:off x="3987800" y="711200"/>
            <a:ext cx="2895600" cy="5867400"/>
          </a:xfrm>
          <a:custGeom>
            <a:avLst/>
            <a:gdLst>
              <a:gd name="connsiteX0" fmla="*/ 876300 w 2895600"/>
              <a:gd name="connsiteY0" fmla="*/ 76200 h 5867400"/>
              <a:gd name="connsiteX1" fmla="*/ 1879600 w 2895600"/>
              <a:gd name="connsiteY1" fmla="*/ 1282700 h 5867400"/>
              <a:gd name="connsiteX2" fmla="*/ 2527300 w 2895600"/>
              <a:gd name="connsiteY2" fmla="*/ 1625600 h 5867400"/>
              <a:gd name="connsiteX3" fmla="*/ 2717800 w 2895600"/>
              <a:gd name="connsiteY3" fmla="*/ 2222500 h 5867400"/>
              <a:gd name="connsiteX4" fmla="*/ 1841500 w 2895600"/>
              <a:gd name="connsiteY4" fmla="*/ 2501900 h 5867400"/>
              <a:gd name="connsiteX5" fmla="*/ 965200 w 2895600"/>
              <a:gd name="connsiteY5" fmla="*/ 2603500 h 5867400"/>
              <a:gd name="connsiteX6" fmla="*/ 1498600 w 2895600"/>
              <a:gd name="connsiteY6" fmla="*/ 2984500 h 5867400"/>
              <a:gd name="connsiteX7" fmla="*/ 1625600 w 2895600"/>
              <a:gd name="connsiteY7" fmla="*/ 2984500 h 5867400"/>
              <a:gd name="connsiteX8" fmla="*/ 2247900 w 2895600"/>
              <a:gd name="connsiteY8" fmla="*/ 3200400 h 5867400"/>
              <a:gd name="connsiteX9" fmla="*/ 1968500 w 2895600"/>
              <a:gd name="connsiteY9" fmla="*/ 3670300 h 5867400"/>
              <a:gd name="connsiteX10" fmla="*/ 2616200 w 2895600"/>
              <a:gd name="connsiteY10" fmla="*/ 3810000 h 5867400"/>
              <a:gd name="connsiteX11" fmla="*/ 2895600 w 2895600"/>
              <a:gd name="connsiteY11" fmla="*/ 4203700 h 5867400"/>
              <a:gd name="connsiteX12" fmla="*/ 2654300 w 2895600"/>
              <a:gd name="connsiteY12" fmla="*/ 4622800 h 5867400"/>
              <a:gd name="connsiteX13" fmla="*/ 2235200 w 2895600"/>
              <a:gd name="connsiteY13" fmla="*/ 4965700 h 5867400"/>
              <a:gd name="connsiteX14" fmla="*/ 2146300 w 2895600"/>
              <a:gd name="connsiteY14" fmla="*/ 5029200 h 5867400"/>
              <a:gd name="connsiteX15" fmla="*/ 2108200 w 2895600"/>
              <a:gd name="connsiteY15" fmla="*/ 5041900 h 5867400"/>
              <a:gd name="connsiteX16" fmla="*/ 977900 w 2895600"/>
              <a:gd name="connsiteY16" fmla="*/ 5765800 h 5867400"/>
              <a:gd name="connsiteX17" fmla="*/ 749300 w 2895600"/>
              <a:gd name="connsiteY17" fmla="*/ 5803900 h 5867400"/>
              <a:gd name="connsiteX18" fmla="*/ 0 w 2895600"/>
              <a:gd name="connsiteY18" fmla="*/ 5867400 h 5867400"/>
              <a:gd name="connsiteX19" fmla="*/ 609600 w 2895600"/>
              <a:gd name="connsiteY19" fmla="*/ 0 h 5867400"/>
              <a:gd name="connsiteX20" fmla="*/ 876300 w 2895600"/>
              <a:gd name="connsiteY20" fmla="*/ 76200 h 586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95600" h="5867400">
                <a:moveTo>
                  <a:pt x="876300" y="76200"/>
                </a:moveTo>
                <a:lnTo>
                  <a:pt x="1879600" y="1282700"/>
                </a:lnTo>
                <a:lnTo>
                  <a:pt x="2527300" y="1625600"/>
                </a:lnTo>
                <a:lnTo>
                  <a:pt x="2717800" y="2222500"/>
                </a:lnTo>
                <a:lnTo>
                  <a:pt x="1841500" y="2501900"/>
                </a:lnTo>
                <a:lnTo>
                  <a:pt x="965200" y="2603500"/>
                </a:lnTo>
                <a:lnTo>
                  <a:pt x="1498600" y="2984500"/>
                </a:lnTo>
                <a:lnTo>
                  <a:pt x="1625600" y="2984500"/>
                </a:lnTo>
                <a:lnTo>
                  <a:pt x="2247900" y="3200400"/>
                </a:lnTo>
                <a:lnTo>
                  <a:pt x="1968500" y="3670300"/>
                </a:lnTo>
                <a:lnTo>
                  <a:pt x="2616200" y="3810000"/>
                </a:lnTo>
                <a:lnTo>
                  <a:pt x="2895600" y="4203700"/>
                </a:lnTo>
                <a:lnTo>
                  <a:pt x="2654300" y="4622800"/>
                </a:lnTo>
                <a:lnTo>
                  <a:pt x="2235200" y="4965700"/>
                </a:lnTo>
                <a:cubicBezTo>
                  <a:pt x="2205567" y="4986867"/>
                  <a:pt x="2177527" y="5010464"/>
                  <a:pt x="2146300" y="5029200"/>
                </a:cubicBezTo>
                <a:cubicBezTo>
                  <a:pt x="2134821" y="5036088"/>
                  <a:pt x="2108200" y="5041900"/>
                  <a:pt x="2108200" y="5041900"/>
                </a:cubicBezTo>
                <a:lnTo>
                  <a:pt x="977900" y="5765800"/>
                </a:lnTo>
                <a:cubicBezTo>
                  <a:pt x="827455" y="5815948"/>
                  <a:pt x="903761" y="5803900"/>
                  <a:pt x="749300" y="5803900"/>
                </a:cubicBezTo>
                <a:lnTo>
                  <a:pt x="0" y="5867400"/>
                </a:lnTo>
                <a:lnTo>
                  <a:pt x="609600" y="0"/>
                </a:lnTo>
                <a:lnTo>
                  <a:pt x="876300" y="76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1041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744489" y="1207758"/>
            <a:ext cx="628468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</a:rPr>
              <a:t>МЫ </a:t>
            </a:r>
            <a:r>
              <a:rPr lang="ru-RU" sz="1400" b="1" dirty="0" smtClean="0">
                <a:solidFill>
                  <a:srgbClr val="002060"/>
                </a:solidFill>
              </a:rPr>
              <a:t>ПРЕДОСТАВЛЯЕМ:</a:t>
            </a:r>
            <a:endParaRPr lang="ru-RU" sz="1400" b="1" dirty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- Бетоносмесительные </a:t>
            </a:r>
            <a:r>
              <a:rPr lang="ru-RU" sz="1400" dirty="0">
                <a:solidFill>
                  <a:srgbClr val="002060"/>
                </a:solidFill>
              </a:rPr>
              <a:t>установки </a:t>
            </a:r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- Услуги/продукты </a:t>
            </a:r>
          </a:p>
          <a:p>
            <a:endParaRPr lang="ru-RU" sz="1400" dirty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- Стальные </a:t>
            </a:r>
            <a:r>
              <a:rPr lang="ru-RU" sz="1400" dirty="0">
                <a:solidFill>
                  <a:srgbClr val="002060"/>
                </a:solidFill>
              </a:rPr>
              <a:t>конструкции, двутавровые балки, резервуары и трубные узлы </a:t>
            </a:r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- Резервуары</a:t>
            </a:r>
            <a:r>
              <a:rPr lang="ru-RU" sz="1400" dirty="0">
                <a:solidFill>
                  <a:srgbClr val="002060"/>
                </a:solidFill>
              </a:rPr>
              <a:t>, сосуды и модульные здания </a:t>
            </a:r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- Изготовление </a:t>
            </a:r>
            <a:r>
              <a:rPr lang="ru-RU" sz="1400" dirty="0">
                <a:solidFill>
                  <a:srgbClr val="002060"/>
                </a:solidFill>
              </a:rPr>
              <a:t>воздуховодов и обделка труб </a:t>
            </a:r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- Пескоструйная </a:t>
            </a:r>
            <a:r>
              <a:rPr lang="ru-RU" sz="1400" dirty="0">
                <a:solidFill>
                  <a:srgbClr val="002060"/>
                </a:solidFill>
              </a:rPr>
              <a:t>обработка, подготовка поверхности и покраска </a:t>
            </a:r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- Система </a:t>
            </a:r>
            <a:r>
              <a:rPr lang="ru-RU" sz="1400" dirty="0">
                <a:solidFill>
                  <a:srgbClr val="002060"/>
                </a:solidFill>
              </a:rPr>
              <a:t>вентиляции и кондиционирования </a:t>
            </a:r>
            <a:endParaRPr lang="ru-RU" sz="1400" dirty="0" smtClean="0">
              <a:solidFill>
                <a:srgbClr val="002060"/>
              </a:solidFill>
            </a:endParaRPr>
          </a:p>
          <a:p>
            <a:endParaRPr lang="ru-RU" sz="1400" dirty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- Завод </a:t>
            </a:r>
            <a:r>
              <a:rPr lang="ru-RU" sz="1400" dirty="0">
                <a:solidFill>
                  <a:srgbClr val="002060"/>
                </a:solidFill>
              </a:rPr>
              <a:t>металлоконструкции и технологического </a:t>
            </a:r>
            <a:r>
              <a:rPr lang="ru-RU" sz="1400" dirty="0" err="1">
                <a:solidFill>
                  <a:srgbClr val="002060"/>
                </a:solidFill>
              </a:rPr>
              <a:t>оборудованияв</a:t>
            </a:r>
            <a:r>
              <a:rPr lang="ru-RU" sz="1400" dirty="0">
                <a:solidFill>
                  <a:srgbClr val="002060"/>
                </a:solidFill>
              </a:rPr>
              <a:t> г. Атырау. </a:t>
            </a:r>
          </a:p>
          <a:p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6388608"/>
            <a:ext cx="12192000" cy="4693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3951404" y="5363228"/>
            <a:ext cx="4111941" cy="149933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innerShdw>
              <a:schemeClr val="bg1">
                <a:lumMod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63754" y="6165856"/>
            <a:ext cx="7926388" cy="555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spc="75" baseline="0" dirty="0">
                <a:solidFill>
                  <a:srgbClr val="CC0000"/>
                </a:solidFill>
                <a:latin typeface="Humanst521 Lt BT" panose="020B04020202040203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44489" y="265868"/>
            <a:ext cx="5166454" cy="6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500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ПРОИЗВОДСТВО</a:t>
            </a:r>
            <a:endParaRPr lang="ru-RU" sz="3500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4586514" y="495300"/>
            <a:ext cx="7605486" cy="14586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692" y="6012395"/>
            <a:ext cx="1811363" cy="62391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204055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407867" y="611421"/>
            <a:ext cx="6021890" cy="4978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521024"/>
              </p:ext>
            </p:extLst>
          </p:nvPr>
        </p:nvGraphicFramePr>
        <p:xfrm>
          <a:off x="370043" y="1332650"/>
          <a:ext cx="11059714" cy="508992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5218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53787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9325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Полная замена и реконструкция линейной системы водоснабжения </a:t>
                      </a:r>
                      <a:endParaRPr kumimoji="0" 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1459" marR="91459" marT="45723" marB="45723" horzOverflow="overflow"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entury Gothic" panose="020B0502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1459" marR="91459" marT="45723" marB="45723" horzOverflow="overflow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65154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Заказчик: </a:t>
                      </a:r>
                      <a:endParaRPr kumimoji="0" lang="ru-RU" sz="1100" b="1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Отдел строительства архитектуры и градостроительства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</a:rPr>
                        <a:t>Баянаульского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района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1459" marR="91459" marT="45723" marB="45723" horzOverflow="overflow"/>
                </a:tc>
                <a:tc vMerge="1">
                  <a:txBody>
                    <a:bodyPr/>
                    <a:lstStyle/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marL="91458" marR="91458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892177">
                <a:tc>
                  <a:txBody>
                    <a:bodyPr/>
                    <a:lstStyle>
                      <a:lvl1pPr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1pPr>
                      <a:lvl2pPr marL="742950" indent="-28575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2pPr>
                      <a:lvl3pPr marL="11430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3pPr>
                      <a:lvl4pPr marL="16002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4pPr>
                      <a:lvl5pPr marL="2057400" indent="-228600" defTabSz="6858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5pPr>
                      <a:lvl6pPr marL="25146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6pPr>
                      <a:lvl7pPr marL="29718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7pPr>
                      <a:lvl8pPr marL="34290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8pPr>
                      <a:lvl9pPr marL="3886200" indent="-228600" defTabSz="685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Описание проекта</a:t>
                      </a:r>
                      <a:r>
                        <a:rPr kumimoji="0" lang="ru-RU" sz="11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:</a:t>
                      </a:r>
                    </a:p>
                    <a:p>
                      <a:pPr marL="0" marR="0" lvl="0" indent="0" algn="l" defTabSz="6858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r>
                        <a:rPr lang="ru-RU" sz="1200" dirty="0"/>
                        <a:t>Полная замена и реконструкция линейной системы водоснабжения Экибастуз - </a:t>
                      </a:r>
                      <a:r>
                        <a:rPr lang="ru-RU" sz="1200" dirty="0" err="1"/>
                        <a:t>Майкайын</a:t>
                      </a:r>
                      <a:r>
                        <a:rPr lang="ru-RU" sz="1200" dirty="0"/>
                        <a:t>, включая всю связанную инфраструктуру</a:t>
                      </a:r>
                      <a:endParaRPr lang="ru-RU" sz="1200" dirty="0">
                        <a:ea typeface="ＭＳ Ｐゴシック" panose="020B0600070205080204" pitchFamily="34" charset="-128"/>
                      </a:endParaRPr>
                    </a:p>
                  </a:txBody>
                  <a:tcPr marL="91459" marR="91459" marT="45723" marB="45723" horzOverflow="overflow"/>
                </a:tc>
                <a:tc vMerge="1">
                  <a:txBody>
                    <a:bodyPr/>
                    <a:lstStyle/>
                    <a:p>
                      <a:endParaRPr lang="ru-RU" sz="1200" dirty="0">
                        <a:ea typeface="ＭＳ Ｐゴシック" panose="020B0600070205080204" pitchFamily="34" charset="-128"/>
                      </a:endParaRPr>
                    </a:p>
                  </a:txBody>
                  <a:tcPr marL="91458" marR="91458"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2126299" y="929960"/>
            <a:ext cx="8139112" cy="1423987"/>
          </a:xfrm>
          <a:prstGeom prst="rect">
            <a:avLst/>
          </a:prstGeom>
          <a:effectLst/>
        </p:spPr>
        <p:txBody>
          <a:bodyPr lIns="74295" tIns="37148" rIns="74295" bIns="37148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endParaRPr lang="ru-RU" sz="3251" dirty="0"/>
          </a:p>
        </p:txBody>
      </p:sp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>
          <a:xfrm>
            <a:off x="274004" y="684299"/>
            <a:ext cx="8587527" cy="601823"/>
          </a:xfrm>
        </p:spPr>
        <p:txBody>
          <a:bodyPr>
            <a:noAutofit/>
          </a:bodyPr>
          <a:lstStyle/>
          <a:p>
            <a:r>
              <a:rPr lang="ru-RU" altLang="ru-RU" sz="1800" dirty="0">
                <a:ea typeface="Calibri" panose="020F0502020204030204" pitchFamily="34" charset="0"/>
                <a:cs typeface="Times New Roman" panose="02020603050405020304" pitchFamily="18" charset="0"/>
              </a:rPr>
              <a:t>ВОДОВОД ЭКИБАСТУЗ-МАЙКАЙЫН</a:t>
            </a:r>
          </a:p>
        </p:txBody>
      </p:sp>
      <p:pic>
        <p:nvPicPr>
          <p:cNvPr id="20484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460" y="2538413"/>
            <a:ext cx="719137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922" y="1590360"/>
            <a:ext cx="3432133" cy="20781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009" y="1585824"/>
            <a:ext cx="2882333" cy="21588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97"/>
          <a:stretch/>
        </p:blipFill>
        <p:spPr bwMode="auto">
          <a:xfrm>
            <a:off x="4324009" y="3921058"/>
            <a:ext cx="2882334" cy="21031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922" y="3921302"/>
            <a:ext cx="3432133" cy="21029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322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445444"/>
              </p:ext>
            </p:extLst>
          </p:nvPr>
        </p:nvGraphicFramePr>
        <p:xfrm>
          <a:off x="232229" y="1134641"/>
          <a:ext cx="11197528" cy="5069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907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068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500" dirty="0"/>
                        <a:t>Атырау – жилой комплекс </a:t>
                      </a:r>
                      <a:r>
                        <a:rPr lang="en-US" sz="1500" dirty="0"/>
                        <a:t>Opera</a:t>
                      </a:r>
                      <a:endParaRPr lang="ru-RU" sz="1500" dirty="0"/>
                    </a:p>
                    <a:p>
                      <a:pPr algn="ctr">
                        <a:defRPr/>
                      </a:pPr>
                      <a:r>
                        <a:rPr lang="ru-RU" sz="1500" dirty="0"/>
                        <a:t>Реализация проекта в течение </a:t>
                      </a:r>
                      <a:r>
                        <a:rPr lang="en-US" sz="1500" dirty="0"/>
                        <a:t>2004-2006 </a:t>
                      </a:r>
                      <a:r>
                        <a:rPr lang="ru-RU" sz="1500" dirty="0"/>
                        <a:t>г.</a:t>
                      </a:r>
                      <a:endParaRPr lang="ru-RU" sz="15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/>
                        <a:t>Сумма контракта</a:t>
                      </a:r>
                      <a:r>
                        <a:rPr lang="en-US" sz="1500" b="1" dirty="0"/>
                        <a:t>:</a:t>
                      </a:r>
                      <a:r>
                        <a:rPr lang="ru-RU" sz="1500" b="1" dirty="0"/>
                        <a:t> </a:t>
                      </a:r>
                      <a:r>
                        <a:rPr lang="en-US" sz="1500" dirty="0"/>
                        <a:t>$</a:t>
                      </a:r>
                      <a:r>
                        <a:rPr lang="en-US" sz="1500" baseline="0" dirty="0"/>
                        <a:t> </a:t>
                      </a:r>
                      <a:r>
                        <a:rPr lang="ru-RU" sz="1500" baseline="0" dirty="0"/>
                        <a:t>12</a:t>
                      </a:r>
                      <a:r>
                        <a:rPr lang="en-US" sz="1500" baseline="0" dirty="0"/>
                        <a:t> 000 000</a:t>
                      </a:r>
                      <a:endParaRPr lang="ru-RU" sz="15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r>
                        <a:rPr lang="ru-RU" sz="1500" b="1" dirty="0"/>
                        <a:t>Заказчик: </a:t>
                      </a:r>
                      <a:r>
                        <a:rPr lang="ru-RU" sz="1500" dirty="0"/>
                        <a:t>ССТ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67760">
                <a:tc>
                  <a:txBody>
                    <a:bodyPr/>
                    <a:lstStyle/>
                    <a:p>
                      <a:r>
                        <a:rPr lang="ru-RU" sz="1500" b="1" u="sng" dirty="0"/>
                        <a:t>Описание</a:t>
                      </a:r>
                      <a:r>
                        <a:rPr lang="ru-RU" sz="1500" b="1" u="sng" baseline="0" dirty="0"/>
                        <a:t> проекта:</a:t>
                      </a:r>
                      <a:endParaRPr lang="en-US" sz="1500" b="1" u="sng" baseline="0" dirty="0"/>
                    </a:p>
                    <a:p>
                      <a:pPr>
                        <a:defRPr/>
                      </a:pPr>
                      <a:r>
                        <a:rPr lang="ru-RU" sz="1500" dirty="0"/>
                        <a:t>Два 10-этажных здания с общей площадью помещений 9000 </a:t>
                      </a:r>
                      <a:r>
                        <a:rPr lang="ru-RU" sz="1500" dirty="0" err="1"/>
                        <a:t>кв.м</a:t>
                      </a:r>
                      <a:r>
                        <a:rPr lang="ru-RU" sz="1500" dirty="0"/>
                        <a:t> </a:t>
                      </a:r>
                    </a:p>
                    <a:p>
                      <a:pPr>
                        <a:defRPr/>
                      </a:pPr>
                      <a:r>
                        <a:rPr lang="en-US" sz="1500" dirty="0"/>
                        <a:t> 32 </a:t>
                      </a:r>
                      <a:r>
                        <a:rPr lang="ru-RU" sz="1500" dirty="0"/>
                        <a:t>квартиры эконом-класса</a:t>
                      </a:r>
                      <a:r>
                        <a:rPr lang="en-US" sz="1500" dirty="0"/>
                        <a:t>, 32 </a:t>
                      </a:r>
                      <a:r>
                        <a:rPr lang="ru-RU" sz="1500" dirty="0"/>
                        <a:t>квартиры премиум-класса, 4 фешенебельных квартиры в надстройке на крыше</a:t>
                      </a:r>
                    </a:p>
                    <a:p>
                      <a:pPr>
                        <a:defRPr/>
                      </a:pPr>
                      <a:r>
                        <a:rPr lang="ru-RU" sz="1500" dirty="0"/>
                        <a:t>Организация коммерческой зоны на первом этаже </a:t>
                      </a:r>
                      <a:r>
                        <a:rPr lang="en-US" sz="1500" dirty="0"/>
                        <a:t>(</a:t>
                      </a:r>
                      <a:r>
                        <a:rPr lang="ru-RU" sz="1500" dirty="0"/>
                        <a:t>Банк и Магазин брендов премиум класса</a:t>
                      </a:r>
                      <a:r>
                        <a:rPr lang="en-US" sz="1500" dirty="0"/>
                        <a:t>) </a:t>
                      </a:r>
                      <a:endParaRPr lang="ru-RU" sz="1500" dirty="0"/>
                    </a:p>
                    <a:p>
                      <a:pPr>
                        <a:defRPr/>
                      </a:pPr>
                      <a:r>
                        <a:rPr lang="ru-RU" sz="1500" dirty="0"/>
                        <a:t> Проект с полным самофинансированием </a:t>
                      </a:r>
                      <a:r>
                        <a:rPr lang="en-US" sz="1500" dirty="0"/>
                        <a:t>Fully Self Financed project</a:t>
                      </a:r>
                      <a:endParaRPr lang="ru-RU" sz="1500" dirty="0"/>
                    </a:p>
                    <a:p>
                      <a:pPr>
                        <a:defRPr/>
                      </a:pPr>
                      <a:r>
                        <a:rPr lang="ru-RU" sz="1500" dirty="0"/>
                        <a:t>Является одним из наиболее заметных объектов города Атырау</a:t>
                      </a:r>
                    </a:p>
                    <a:p>
                      <a:pPr>
                        <a:defRPr/>
                      </a:pPr>
                      <a:r>
                        <a:rPr lang="ru-RU" sz="1500" dirty="0"/>
                        <a:t>Является наиболее востребованным объектом в отношении торговли недвижимостью и арендой помещений 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867" y="1577281"/>
            <a:ext cx="5770656" cy="41845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407867" y="611421"/>
            <a:ext cx="6021890" cy="4978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99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407867" y="611421"/>
            <a:ext cx="6021890" cy="4978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648887"/>
              </p:ext>
            </p:extLst>
          </p:nvPr>
        </p:nvGraphicFramePr>
        <p:xfrm>
          <a:off x="232229" y="1134639"/>
          <a:ext cx="11197528" cy="5342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907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4068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59826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500" dirty="0"/>
                        <a:t>Атырау – финансовые центр </a:t>
                      </a:r>
                      <a:r>
                        <a:rPr lang="ru-RU" sz="1500" dirty="0" err="1"/>
                        <a:t>Халык</a:t>
                      </a:r>
                      <a:r>
                        <a:rPr lang="ru-RU" sz="1500" baseline="0" dirty="0"/>
                        <a:t> Банка</a:t>
                      </a:r>
                      <a:endParaRPr lang="ru-RU" sz="1500" dirty="0"/>
                    </a:p>
                    <a:p>
                      <a:pPr algn="ctr">
                        <a:defRPr/>
                      </a:pPr>
                      <a:r>
                        <a:rPr lang="ru-RU" sz="1500" dirty="0"/>
                        <a:t>Проект реализован в 2008 году </a:t>
                      </a:r>
                      <a:endParaRPr lang="ru-RU" sz="15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489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/>
                        <a:t>Сумма контракта</a:t>
                      </a:r>
                      <a:r>
                        <a:rPr lang="en-US" sz="1500" b="1" dirty="0"/>
                        <a:t>:</a:t>
                      </a:r>
                      <a:r>
                        <a:rPr lang="ru-RU" sz="1500" b="1" dirty="0"/>
                        <a:t> </a:t>
                      </a:r>
                      <a:r>
                        <a:rPr lang="en-US" sz="1500" dirty="0"/>
                        <a:t>$</a:t>
                      </a:r>
                      <a:r>
                        <a:rPr lang="en-US" sz="1500" baseline="0" dirty="0"/>
                        <a:t> </a:t>
                      </a:r>
                      <a:r>
                        <a:rPr lang="ru-RU" sz="1500" baseline="0" dirty="0"/>
                        <a:t>3</a:t>
                      </a:r>
                      <a:r>
                        <a:rPr lang="en-US" sz="1500" baseline="0" dirty="0"/>
                        <a:t> 000 000</a:t>
                      </a:r>
                      <a:endParaRPr lang="ru-RU" sz="15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4899">
                <a:tc>
                  <a:txBody>
                    <a:bodyPr/>
                    <a:lstStyle/>
                    <a:p>
                      <a:r>
                        <a:rPr lang="ru-RU" sz="1500" b="1" dirty="0"/>
                        <a:t>Заказчик: </a:t>
                      </a:r>
                      <a:r>
                        <a:rPr lang="ru-RU" sz="1500" dirty="0"/>
                        <a:t>Народный</a:t>
                      </a:r>
                      <a:r>
                        <a:rPr lang="ru-RU" sz="1500" baseline="0" dirty="0"/>
                        <a:t> Банк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12736">
                <a:tc>
                  <a:txBody>
                    <a:bodyPr/>
                    <a:lstStyle/>
                    <a:p>
                      <a:r>
                        <a:rPr lang="ru-RU" sz="1500" b="1" u="sng" dirty="0"/>
                        <a:t>Описание</a:t>
                      </a:r>
                      <a:r>
                        <a:rPr lang="ru-RU" sz="1500" b="1" u="sng" baseline="0" dirty="0"/>
                        <a:t> проекта:</a:t>
                      </a:r>
                      <a:endParaRPr lang="en-US" sz="1500" b="1" u="sng" baseline="0" dirty="0"/>
                    </a:p>
                    <a:p>
                      <a:pPr>
                        <a:defRPr/>
                      </a:pPr>
                      <a:endParaRPr lang="ru-RU" sz="1600" dirty="0"/>
                    </a:p>
                    <a:p>
                      <a:pPr>
                        <a:defRPr/>
                      </a:pPr>
                      <a:r>
                        <a:rPr lang="ru-RU" sz="1500" dirty="0" smtClean="0"/>
                        <a:t>3-этажное </a:t>
                      </a:r>
                      <a:r>
                        <a:rPr lang="ru-RU" sz="1500" dirty="0"/>
                        <a:t>здание с общей площадью помещений, составляющей 1200 </a:t>
                      </a:r>
                      <a:r>
                        <a:rPr lang="ru-RU" sz="1500" dirty="0" err="1"/>
                        <a:t>кв.м</a:t>
                      </a:r>
                      <a:r>
                        <a:rPr lang="ru-RU" sz="1500" dirty="0"/>
                        <a:t>. </a:t>
                      </a:r>
                    </a:p>
                    <a:p>
                      <a:pPr>
                        <a:defRPr/>
                      </a:pPr>
                      <a:r>
                        <a:rPr lang="ru-RU" sz="1500" dirty="0"/>
                        <a:t>Отделка премиум класса</a:t>
                      </a:r>
                    </a:p>
                    <a:p>
                      <a:pPr>
                        <a:defRPr/>
                      </a:pPr>
                      <a:r>
                        <a:rPr lang="ru-RU" sz="1500" dirty="0"/>
                        <a:t>Положительная оценка Председателя Совета Директоров Банка в отношении качества и стиля</a:t>
                      </a:r>
                    </a:p>
                    <a:p>
                      <a:pPr>
                        <a:defRPr/>
                      </a:pPr>
                      <a:r>
                        <a:rPr lang="ru-RU" sz="1500" dirty="0"/>
                        <a:t>Минимальный период мобилизации и прекращения работ </a:t>
                      </a:r>
                      <a:r>
                        <a:rPr lang="en-US" sz="1500" dirty="0"/>
                        <a:t>(</a:t>
                      </a:r>
                      <a:r>
                        <a:rPr lang="ru-RU" sz="1500" dirty="0"/>
                        <a:t>менее 1 года</a:t>
                      </a:r>
                      <a:r>
                        <a:rPr lang="en-US" sz="1500" dirty="0"/>
                        <a:t>)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867" y="1543051"/>
            <a:ext cx="5597590" cy="41937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515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="" xmlns:a16="http://schemas.microsoft.com/office/drawing/2014/main" id="{A358D2DB-42FA-4233-9889-9390B205AF8D}"/>
              </a:ext>
            </a:extLst>
          </p:cNvPr>
          <p:cNvSpPr/>
          <p:nvPr/>
        </p:nvSpPr>
        <p:spPr>
          <a:xfrm>
            <a:off x="232229" y="319599"/>
            <a:ext cx="90828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spc="1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РЕАЛИЗОВАННЫЙ ПРОЕКТ</a:t>
            </a:r>
            <a:endParaRPr lang="x-none" sz="2800" spc="100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407867" y="611421"/>
            <a:ext cx="6021890" cy="4978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5954936"/>
              </p:ext>
            </p:extLst>
          </p:nvPr>
        </p:nvGraphicFramePr>
        <p:xfrm>
          <a:off x="324977" y="1134640"/>
          <a:ext cx="11104780" cy="527704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1366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696811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025798"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500" dirty="0"/>
                        <a:t>Атырау – жилой комплекс при академии </a:t>
                      </a:r>
                    </a:p>
                    <a:p>
                      <a:pPr algn="ctr">
                        <a:defRPr/>
                      </a:pPr>
                      <a:r>
                        <a:rPr lang="ru-RU" sz="1500" dirty="0"/>
                        <a:t>Реализация проекта в течение </a:t>
                      </a:r>
                      <a:r>
                        <a:rPr lang="en-US" sz="1500" dirty="0"/>
                        <a:t>2006-2008 </a:t>
                      </a:r>
                      <a:endParaRPr lang="ru-RU" sz="15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ru-RU" sz="15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3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1" dirty="0"/>
                        <a:t>Сумма контракта</a:t>
                      </a:r>
                      <a:r>
                        <a:rPr lang="en-US" sz="1500" b="1" dirty="0"/>
                        <a:t>:</a:t>
                      </a:r>
                      <a:r>
                        <a:rPr lang="ru-RU" sz="1500" b="1" dirty="0"/>
                        <a:t> </a:t>
                      </a:r>
                      <a:r>
                        <a:rPr lang="en-US" sz="1500" dirty="0"/>
                        <a:t>$</a:t>
                      </a:r>
                      <a:r>
                        <a:rPr lang="en-US" sz="1500" baseline="0" dirty="0"/>
                        <a:t> </a:t>
                      </a:r>
                      <a:r>
                        <a:rPr lang="ru-RU" sz="1500" baseline="0" dirty="0"/>
                        <a:t>20</a:t>
                      </a:r>
                      <a:r>
                        <a:rPr lang="en-US" sz="1500" baseline="0" dirty="0"/>
                        <a:t> 000 000</a:t>
                      </a:r>
                      <a:endParaRPr lang="ru-RU" sz="15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3120">
                <a:tc>
                  <a:txBody>
                    <a:bodyPr/>
                    <a:lstStyle/>
                    <a:p>
                      <a:r>
                        <a:rPr lang="ru-RU" sz="1500" b="1" dirty="0"/>
                        <a:t>Заказчик: </a:t>
                      </a:r>
                      <a:r>
                        <a:rPr lang="ru-RU" sz="1500" dirty="0"/>
                        <a:t>ССТ</a:t>
                      </a:r>
                      <a:endParaRPr lang="ru-RU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585007">
                <a:tc>
                  <a:txBody>
                    <a:bodyPr/>
                    <a:lstStyle/>
                    <a:p>
                      <a:r>
                        <a:rPr lang="ru-RU" sz="1500" b="1" u="sng" dirty="0"/>
                        <a:t>Описание</a:t>
                      </a:r>
                      <a:r>
                        <a:rPr lang="ru-RU" sz="1500" b="1" u="sng" baseline="0" dirty="0"/>
                        <a:t> проекта:</a:t>
                      </a:r>
                      <a:endParaRPr lang="en-US" sz="1500" b="1" u="sng" baseline="0" dirty="0"/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en-US" sz="1500" dirty="0"/>
                        <a:t> 10</a:t>
                      </a:r>
                      <a:r>
                        <a:rPr lang="ru-RU" sz="1500" dirty="0"/>
                        <a:t>-этажное здание с общей площадью помещений 9000 кв. м</a:t>
                      </a:r>
                      <a:r>
                        <a:rPr lang="en-US" sz="1500" dirty="0"/>
                        <a:t>. </a:t>
                      </a:r>
                      <a:endParaRPr lang="ru-RU" sz="1500" dirty="0"/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en-US" sz="1500" dirty="0"/>
                        <a:t> 90 </a:t>
                      </a:r>
                      <a:r>
                        <a:rPr lang="ru-RU" sz="1500" dirty="0"/>
                        <a:t>фешенебельных квартир премиум класса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 Организация коммерческой зоны на первом этаже </a:t>
                      </a:r>
                      <a:r>
                        <a:rPr lang="en-US" sz="1500" dirty="0"/>
                        <a:t>(</a:t>
                      </a:r>
                      <a:r>
                        <a:rPr lang="ru-RU" sz="1500" dirty="0"/>
                        <a:t>Офис и Магазин брендов премиум класса</a:t>
                      </a:r>
                      <a:r>
                        <a:rPr lang="en-US" sz="1500" dirty="0"/>
                        <a:t>) </a:t>
                      </a:r>
                      <a:endParaRPr lang="ru-RU" sz="1500" dirty="0"/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Проект с полным самофинансированием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Один из наиболее заметных объектов города Атырау</a:t>
                      </a:r>
                    </a:p>
                    <a:p>
                      <a:pPr>
                        <a:buFont typeface="Arial" pitchFamily="34" charset="0"/>
                        <a:buChar char="•"/>
                        <a:defRPr/>
                      </a:pPr>
                      <a:r>
                        <a:rPr lang="ru-RU" sz="1500" dirty="0"/>
                        <a:t>Наиболее востребованный объект в отношении торговли недвижимостью и аренды помещений 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1986" y="1568450"/>
            <a:ext cx="5807528" cy="43642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975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Ромб 12"/>
          <p:cNvSpPr/>
          <p:nvPr/>
        </p:nvSpPr>
        <p:spPr>
          <a:xfrm>
            <a:off x="4305300" y="3429000"/>
            <a:ext cx="3213100" cy="31242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Ромб 13"/>
          <p:cNvSpPr/>
          <p:nvPr/>
        </p:nvSpPr>
        <p:spPr>
          <a:xfrm>
            <a:off x="5975350" y="1828800"/>
            <a:ext cx="3213100" cy="31242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омб 14"/>
          <p:cNvSpPr/>
          <p:nvPr/>
        </p:nvSpPr>
        <p:spPr>
          <a:xfrm>
            <a:off x="2635250" y="1828800"/>
            <a:ext cx="3213100" cy="3124200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Ромб 15"/>
          <p:cNvSpPr/>
          <p:nvPr/>
        </p:nvSpPr>
        <p:spPr>
          <a:xfrm>
            <a:off x="4305300" y="228600"/>
            <a:ext cx="3213100" cy="3124200"/>
          </a:xfrm>
          <a:prstGeom prst="diamond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962" y="3078943"/>
            <a:ext cx="1811363" cy="62391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6448425" y="2947313"/>
            <a:ext cx="33401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СПАСИБО ЗА </a:t>
            </a:r>
          </a:p>
          <a:p>
            <a:r>
              <a:rPr lang="ru-RU" sz="2500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ВНИМАНИЕ</a:t>
            </a:r>
            <a:r>
              <a:rPr lang="ru-RU" sz="2500" dirty="0" smtClean="0">
                <a:solidFill>
                  <a:srgbClr val="C00000"/>
                </a:solidFill>
              </a:rPr>
              <a:t>!</a:t>
            </a:r>
            <a:endParaRPr lang="ru-RU" sz="2500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86313" y="1314271"/>
            <a:ext cx="2378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Контакты: </a:t>
            </a:r>
          </a:p>
          <a:p>
            <a:pPr algn="ctr"/>
            <a:r>
              <a:rPr lang="ru-RU" dirty="0" smtClean="0"/>
              <a:t>Тел.: 8 (7172) 43 44 35</a:t>
            </a:r>
          </a:p>
          <a:p>
            <a:pPr algn="ctr"/>
            <a:r>
              <a:rPr lang="en-US" dirty="0" smtClean="0"/>
              <a:t>email</a:t>
            </a:r>
            <a:r>
              <a:rPr lang="ru-RU" dirty="0" smtClean="0"/>
              <a:t>: </a:t>
            </a:r>
            <a:r>
              <a:rPr lang="en-US" dirty="0" smtClean="0"/>
              <a:t>Info@cct.kz</a:t>
            </a:r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722813" y="4390935"/>
            <a:ext cx="2378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Адрес: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</a:t>
            </a:r>
            <a:r>
              <a:rPr lang="ru-RU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НУР- СУЛТАН</a:t>
            </a:r>
          </a:p>
          <a:p>
            <a:pPr algn="ctr"/>
            <a:r>
              <a:rPr lang="ru-RU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</a:t>
            </a:r>
            <a:r>
              <a:rPr lang="ru-RU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л. Туран 14</a:t>
            </a:r>
          </a:p>
          <a:p>
            <a:pPr algn="ctr"/>
            <a:r>
              <a:rPr lang="ru-RU" dirty="0" err="1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</a:t>
            </a:r>
            <a:r>
              <a:rPr lang="ru-RU" dirty="0" err="1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</a:t>
            </a:r>
            <a:r>
              <a:rPr lang="ru-RU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.: 5</a:t>
            </a:r>
            <a:endParaRPr lang="ru-RU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17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олилиния 15"/>
          <p:cNvSpPr/>
          <p:nvPr/>
        </p:nvSpPr>
        <p:spPr>
          <a:xfrm>
            <a:off x="2293257" y="509886"/>
            <a:ext cx="4586514" cy="6007028"/>
          </a:xfrm>
          <a:custGeom>
            <a:avLst/>
            <a:gdLst>
              <a:gd name="connsiteX0" fmla="*/ 2612572 w 4586514"/>
              <a:gd name="connsiteY0" fmla="*/ 0 h 6458857"/>
              <a:gd name="connsiteX1" fmla="*/ 3135086 w 4586514"/>
              <a:gd name="connsiteY1" fmla="*/ 725714 h 6458857"/>
              <a:gd name="connsiteX2" fmla="*/ 4397829 w 4586514"/>
              <a:gd name="connsiteY2" fmla="*/ 1016000 h 6458857"/>
              <a:gd name="connsiteX3" fmla="*/ 4586514 w 4586514"/>
              <a:gd name="connsiteY3" fmla="*/ 1567543 h 6458857"/>
              <a:gd name="connsiteX4" fmla="*/ 3759200 w 4586514"/>
              <a:gd name="connsiteY4" fmla="*/ 1640114 h 6458857"/>
              <a:gd name="connsiteX5" fmla="*/ 3701143 w 4586514"/>
              <a:gd name="connsiteY5" fmla="*/ 2148114 h 6458857"/>
              <a:gd name="connsiteX6" fmla="*/ 2888343 w 4586514"/>
              <a:gd name="connsiteY6" fmla="*/ 2293257 h 6458857"/>
              <a:gd name="connsiteX7" fmla="*/ 2786743 w 4586514"/>
              <a:gd name="connsiteY7" fmla="*/ 2583543 h 6458857"/>
              <a:gd name="connsiteX8" fmla="*/ 3178629 w 4586514"/>
              <a:gd name="connsiteY8" fmla="*/ 2830286 h 6458857"/>
              <a:gd name="connsiteX9" fmla="*/ 2902857 w 4586514"/>
              <a:gd name="connsiteY9" fmla="*/ 3048000 h 6458857"/>
              <a:gd name="connsiteX10" fmla="*/ 4267200 w 4586514"/>
              <a:gd name="connsiteY10" fmla="*/ 3251200 h 6458857"/>
              <a:gd name="connsiteX11" fmla="*/ 4368800 w 4586514"/>
              <a:gd name="connsiteY11" fmla="*/ 3556000 h 6458857"/>
              <a:gd name="connsiteX12" fmla="*/ 3991429 w 4586514"/>
              <a:gd name="connsiteY12" fmla="*/ 4818743 h 6458857"/>
              <a:gd name="connsiteX13" fmla="*/ 3599543 w 4586514"/>
              <a:gd name="connsiteY13" fmla="*/ 4949372 h 6458857"/>
              <a:gd name="connsiteX14" fmla="*/ 4455886 w 4586514"/>
              <a:gd name="connsiteY14" fmla="*/ 5123543 h 6458857"/>
              <a:gd name="connsiteX15" fmla="*/ 4441372 w 4586514"/>
              <a:gd name="connsiteY15" fmla="*/ 5442857 h 6458857"/>
              <a:gd name="connsiteX16" fmla="*/ 2336800 w 4586514"/>
              <a:gd name="connsiteY16" fmla="*/ 6458857 h 6458857"/>
              <a:gd name="connsiteX17" fmla="*/ 0 w 4586514"/>
              <a:gd name="connsiteY17" fmla="*/ 5791200 h 6458857"/>
              <a:gd name="connsiteX18" fmla="*/ 1669143 w 4586514"/>
              <a:gd name="connsiteY18" fmla="*/ 145143 h 6458857"/>
              <a:gd name="connsiteX19" fmla="*/ 2612572 w 4586514"/>
              <a:gd name="connsiteY19" fmla="*/ 0 h 645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86514" h="6458857">
                <a:moveTo>
                  <a:pt x="2612572" y="0"/>
                </a:moveTo>
                <a:lnTo>
                  <a:pt x="3135086" y="725714"/>
                </a:lnTo>
                <a:lnTo>
                  <a:pt x="4397829" y="1016000"/>
                </a:lnTo>
                <a:lnTo>
                  <a:pt x="4586514" y="1567543"/>
                </a:lnTo>
                <a:lnTo>
                  <a:pt x="3759200" y="1640114"/>
                </a:lnTo>
                <a:lnTo>
                  <a:pt x="3701143" y="2148114"/>
                </a:lnTo>
                <a:lnTo>
                  <a:pt x="2888343" y="2293257"/>
                </a:lnTo>
                <a:lnTo>
                  <a:pt x="2786743" y="2583543"/>
                </a:lnTo>
                <a:lnTo>
                  <a:pt x="3178629" y="2830286"/>
                </a:lnTo>
                <a:lnTo>
                  <a:pt x="2902857" y="3048000"/>
                </a:lnTo>
                <a:lnTo>
                  <a:pt x="4267200" y="3251200"/>
                </a:lnTo>
                <a:lnTo>
                  <a:pt x="4368800" y="3556000"/>
                </a:lnTo>
                <a:lnTo>
                  <a:pt x="3991429" y="4818743"/>
                </a:lnTo>
                <a:lnTo>
                  <a:pt x="3599543" y="4949372"/>
                </a:lnTo>
                <a:lnTo>
                  <a:pt x="4455886" y="5123543"/>
                </a:lnTo>
                <a:lnTo>
                  <a:pt x="4441372" y="5442857"/>
                </a:lnTo>
                <a:lnTo>
                  <a:pt x="2336800" y="6458857"/>
                </a:lnTo>
                <a:lnTo>
                  <a:pt x="0" y="5791200"/>
                </a:lnTo>
                <a:lnTo>
                  <a:pt x="1669143" y="145143"/>
                </a:lnTo>
                <a:lnTo>
                  <a:pt x="261257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762000">
              <a:schemeClr val="bg1">
                <a:alpha val="97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17"/>
          <a:stretch/>
        </p:blipFill>
        <p:spPr>
          <a:xfrm>
            <a:off x="4953000" y="9525"/>
            <a:ext cx="7264400" cy="6848475"/>
          </a:xfrm>
          <a:prstGeom prst="rect">
            <a:avLst/>
          </a:prstGeom>
        </p:spPr>
      </p:pic>
      <p:sp>
        <p:nvSpPr>
          <p:cNvPr id="13" name="Полилиния 12"/>
          <p:cNvSpPr/>
          <p:nvPr/>
        </p:nvSpPr>
        <p:spPr>
          <a:xfrm>
            <a:off x="3962400" y="165100"/>
            <a:ext cx="2044700" cy="6324600"/>
          </a:xfrm>
          <a:custGeom>
            <a:avLst/>
            <a:gdLst>
              <a:gd name="connsiteX0" fmla="*/ 965200 w 2044700"/>
              <a:gd name="connsiteY0" fmla="*/ 0 h 6324600"/>
              <a:gd name="connsiteX1" fmla="*/ 1181100 w 2044700"/>
              <a:gd name="connsiteY1" fmla="*/ 596900 h 6324600"/>
              <a:gd name="connsiteX2" fmla="*/ 1295400 w 2044700"/>
              <a:gd name="connsiteY2" fmla="*/ 1371600 h 6324600"/>
              <a:gd name="connsiteX3" fmla="*/ 1828800 w 2044700"/>
              <a:gd name="connsiteY3" fmla="*/ 1828800 h 6324600"/>
              <a:gd name="connsiteX4" fmla="*/ 2044700 w 2044700"/>
              <a:gd name="connsiteY4" fmla="*/ 1993900 h 6324600"/>
              <a:gd name="connsiteX5" fmla="*/ 1524000 w 2044700"/>
              <a:gd name="connsiteY5" fmla="*/ 2489200 h 6324600"/>
              <a:gd name="connsiteX6" fmla="*/ 1574800 w 2044700"/>
              <a:gd name="connsiteY6" fmla="*/ 2997200 h 6324600"/>
              <a:gd name="connsiteX7" fmla="*/ 1498600 w 2044700"/>
              <a:gd name="connsiteY7" fmla="*/ 3771900 h 6324600"/>
              <a:gd name="connsiteX8" fmla="*/ 1257300 w 2044700"/>
              <a:gd name="connsiteY8" fmla="*/ 4267200 h 6324600"/>
              <a:gd name="connsiteX9" fmla="*/ 1485900 w 2044700"/>
              <a:gd name="connsiteY9" fmla="*/ 4762500 h 6324600"/>
              <a:gd name="connsiteX10" fmla="*/ 1371600 w 2044700"/>
              <a:gd name="connsiteY10" fmla="*/ 5346700 h 6324600"/>
              <a:gd name="connsiteX11" fmla="*/ 1054100 w 2044700"/>
              <a:gd name="connsiteY11" fmla="*/ 5765800 h 6324600"/>
              <a:gd name="connsiteX12" fmla="*/ 1168400 w 2044700"/>
              <a:gd name="connsiteY12" fmla="*/ 6324600 h 6324600"/>
              <a:gd name="connsiteX13" fmla="*/ 444500 w 2044700"/>
              <a:gd name="connsiteY13" fmla="*/ 6324600 h 6324600"/>
              <a:gd name="connsiteX14" fmla="*/ 12700 w 2044700"/>
              <a:gd name="connsiteY14" fmla="*/ 4483100 h 6324600"/>
              <a:gd name="connsiteX15" fmla="*/ 0 w 2044700"/>
              <a:gd name="connsiteY15" fmla="*/ 4330700 h 6324600"/>
              <a:gd name="connsiteX16" fmla="*/ 50800 w 2044700"/>
              <a:gd name="connsiteY16" fmla="*/ 2273300 h 6324600"/>
              <a:gd name="connsiteX17" fmla="*/ 127000 w 2044700"/>
              <a:gd name="connsiteY17" fmla="*/ 2171700 h 6324600"/>
              <a:gd name="connsiteX18" fmla="*/ 596900 w 2044700"/>
              <a:gd name="connsiteY18" fmla="*/ 927100 h 6324600"/>
              <a:gd name="connsiteX19" fmla="*/ 355600 w 2044700"/>
              <a:gd name="connsiteY19" fmla="*/ 355600 h 6324600"/>
              <a:gd name="connsiteX20" fmla="*/ 977900 w 2044700"/>
              <a:gd name="connsiteY20" fmla="*/ 50800 h 632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044700" h="6324600">
                <a:moveTo>
                  <a:pt x="965200" y="0"/>
                </a:moveTo>
                <a:lnTo>
                  <a:pt x="1181100" y="596900"/>
                </a:lnTo>
                <a:lnTo>
                  <a:pt x="1295400" y="1371600"/>
                </a:lnTo>
                <a:lnTo>
                  <a:pt x="1828800" y="1828800"/>
                </a:lnTo>
                <a:lnTo>
                  <a:pt x="2044700" y="1993900"/>
                </a:lnTo>
                <a:lnTo>
                  <a:pt x="1524000" y="2489200"/>
                </a:lnTo>
                <a:lnTo>
                  <a:pt x="1574800" y="2997200"/>
                </a:lnTo>
                <a:lnTo>
                  <a:pt x="1498600" y="3771900"/>
                </a:lnTo>
                <a:lnTo>
                  <a:pt x="1257300" y="4267200"/>
                </a:lnTo>
                <a:lnTo>
                  <a:pt x="1485900" y="4762500"/>
                </a:lnTo>
                <a:lnTo>
                  <a:pt x="1371600" y="5346700"/>
                </a:lnTo>
                <a:lnTo>
                  <a:pt x="1054100" y="5765800"/>
                </a:lnTo>
                <a:lnTo>
                  <a:pt x="1168400" y="6324600"/>
                </a:lnTo>
                <a:lnTo>
                  <a:pt x="444500" y="6324600"/>
                </a:lnTo>
                <a:lnTo>
                  <a:pt x="12700" y="4483100"/>
                </a:lnTo>
                <a:lnTo>
                  <a:pt x="0" y="4330700"/>
                </a:lnTo>
                <a:lnTo>
                  <a:pt x="50800" y="2273300"/>
                </a:lnTo>
                <a:lnTo>
                  <a:pt x="127000" y="2171700"/>
                </a:lnTo>
                <a:lnTo>
                  <a:pt x="596900" y="927100"/>
                </a:lnTo>
                <a:lnTo>
                  <a:pt x="355600" y="355600"/>
                </a:lnTo>
                <a:lnTo>
                  <a:pt x="977900" y="50800"/>
                </a:lnTo>
              </a:path>
            </a:pathLst>
          </a:custGeom>
          <a:solidFill>
            <a:schemeClr val="bg1"/>
          </a:solidFill>
          <a:ln>
            <a:noFill/>
          </a:ln>
          <a:effectLst>
            <a:glow rad="660400">
              <a:schemeClr val="bg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388608"/>
            <a:ext cx="12192000" cy="4693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3951404" y="5363228"/>
            <a:ext cx="4111941" cy="149933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innerShdw>
              <a:schemeClr val="bg1">
                <a:lumMod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63754" y="6165856"/>
            <a:ext cx="7926388" cy="555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spc="75" baseline="0" dirty="0">
                <a:solidFill>
                  <a:srgbClr val="CC0000"/>
                </a:solidFill>
                <a:latin typeface="Humanst521 Lt BT" panose="020B04020202040203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44489" y="208975"/>
            <a:ext cx="5166454" cy="6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Техническое обслуживание                                    </a:t>
            </a:r>
            <a:r>
              <a:rPr lang="ru-RU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промышленных </a:t>
            </a:r>
            <a:r>
              <a:rPr lang="ru-RU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проектов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953000" y="509886"/>
            <a:ext cx="6913879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692" y="6012395"/>
            <a:ext cx="1811363" cy="62391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744489" y="1179523"/>
            <a:ext cx="706601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• </a:t>
            </a:r>
            <a:r>
              <a:rPr lang="ru-RU" sz="2400" dirty="0" smtClean="0">
                <a:solidFill>
                  <a:srgbClr val="002060"/>
                </a:solidFill>
              </a:rPr>
              <a:t>Пусконаладочные </a:t>
            </a:r>
            <a:r>
              <a:rPr lang="ru-RU" sz="2400" dirty="0">
                <a:solidFill>
                  <a:srgbClr val="002060"/>
                </a:solidFill>
              </a:rPr>
              <a:t>работы </a:t>
            </a:r>
            <a:endParaRPr lang="ru-RU" sz="2400" dirty="0" smtClean="0">
              <a:solidFill>
                <a:srgbClr val="002060"/>
              </a:solidFill>
            </a:endParaRP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• </a:t>
            </a:r>
            <a:r>
              <a:rPr lang="ru-RU" sz="2400" dirty="0">
                <a:solidFill>
                  <a:srgbClr val="002060"/>
                </a:solidFill>
              </a:rPr>
              <a:t>Техническое обслуживание и ремонт </a:t>
            </a:r>
            <a:endParaRPr lang="ru-RU" sz="2400" dirty="0" smtClean="0">
              <a:solidFill>
                <a:srgbClr val="002060"/>
              </a:solidFill>
            </a:endParaRP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• </a:t>
            </a:r>
            <a:r>
              <a:rPr lang="ru-RU" sz="2400" dirty="0">
                <a:solidFill>
                  <a:srgbClr val="002060"/>
                </a:solidFill>
              </a:rPr>
              <a:t>Услуги по хранению </a:t>
            </a:r>
            <a:endParaRPr lang="ru-RU" sz="2400" dirty="0" smtClean="0">
              <a:solidFill>
                <a:srgbClr val="002060"/>
              </a:solidFill>
            </a:endParaRP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• </a:t>
            </a:r>
            <a:r>
              <a:rPr lang="ru-RU" sz="2400" dirty="0">
                <a:solidFill>
                  <a:srgbClr val="002060"/>
                </a:solidFill>
              </a:rPr>
              <a:t>Тщательный анализ дефектов </a:t>
            </a:r>
            <a:endParaRPr lang="ru-RU" sz="2400" dirty="0" smtClean="0">
              <a:solidFill>
                <a:srgbClr val="002060"/>
              </a:solidFill>
            </a:endParaRPr>
          </a:p>
          <a:p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• </a:t>
            </a:r>
            <a:r>
              <a:rPr lang="ru-RU" sz="2400" dirty="0">
                <a:solidFill>
                  <a:srgbClr val="002060"/>
                </a:solidFill>
              </a:rPr>
              <a:t>Консультационные услуги по </a:t>
            </a:r>
            <a:endParaRPr lang="ru-RU" sz="2400" dirty="0" smtClean="0">
              <a:solidFill>
                <a:srgbClr val="002060"/>
              </a:solidFill>
            </a:endParaRPr>
          </a:p>
          <a:p>
            <a:r>
              <a:rPr lang="ru-RU" sz="2400" dirty="0" smtClean="0">
                <a:solidFill>
                  <a:srgbClr val="002060"/>
                </a:solidFill>
              </a:rPr>
              <a:t>производственным </a:t>
            </a:r>
            <a:r>
              <a:rPr lang="ru-RU" sz="2400" dirty="0">
                <a:solidFill>
                  <a:srgbClr val="002060"/>
                </a:solidFill>
              </a:rPr>
              <a:t>процессам</a:t>
            </a:r>
          </a:p>
        </p:txBody>
      </p:sp>
    </p:spTree>
    <p:extLst>
      <p:ext uri="{BB962C8B-B14F-4D97-AF65-F5344CB8AC3E}">
        <p14:creationId xmlns:p14="http://schemas.microsoft.com/office/powerpoint/2010/main" val="233892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r="7082"/>
          <a:stretch/>
        </p:blipFill>
        <p:spPr>
          <a:xfrm>
            <a:off x="4920342" y="1"/>
            <a:ext cx="7271658" cy="6858000"/>
          </a:xfrm>
          <a:prstGeom prst="rect">
            <a:avLst/>
          </a:prstGeom>
        </p:spPr>
      </p:pic>
      <p:sp>
        <p:nvSpPr>
          <p:cNvPr id="16" name="Полилиния 15"/>
          <p:cNvSpPr/>
          <p:nvPr/>
        </p:nvSpPr>
        <p:spPr>
          <a:xfrm>
            <a:off x="2293257" y="509886"/>
            <a:ext cx="4586514" cy="6007028"/>
          </a:xfrm>
          <a:custGeom>
            <a:avLst/>
            <a:gdLst>
              <a:gd name="connsiteX0" fmla="*/ 2612572 w 4586514"/>
              <a:gd name="connsiteY0" fmla="*/ 0 h 6458857"/>
              <a:gd name="connsiteX1" fmla="*/ 3135086 w 4586514"/>
              <a:gd name="connsiteY1" fmla="*/ 725714 h 6458857"/>
              <a:gd name="connsiteX2" fmla="*/ 4397829 w 4586514"/>
              <a:gd name="connsiteY2" fmla="*/ 1016000 h 6458857"/>
              <a:gd name="connsiteX3" fmla="*/ 4586514 w 4586514"/>
              <a:gd name="connsiteY3" fmla="*/ 1567543 h 6458857"/>
              <a:gd name="connsiteX4" fmla="*/ 3759200 w 4586514"/>
              <a:gd name="connsiteY4" fmla="*/ 1640114 h 6458857"/>
              <a:gd name="connsiteX5" fmla="*/ 3701143 w 4586514"/>
              <a:gd name="connsiteY5" fmla="*/ 2148114 h 6458857"/>
              <a:gd name="connsiteX6" fmla="*/ 2888343 w 4586514"/>
              <a:gd name="connsiteY6" fmla="*/ 2293257 h 6458857"/>
              <a:gd name="connsiteX7" fmla="*/ 2786743 w 4586514"/>
              <a:gd name="connsiteY7" fmla="*/ 2583543 h 6458857"/>
              <a:gd name="connsiteX8" fmla="*/ 3178629 w 4586514"/>
              <a:gd name="connsiteY8" fmla="*/ 2830286 h 6458857"/>
              <a:gd name="connsiteX9" fmla="*/ 2902857 w 4586514"/>
              <a:gd name="connsiteY9" fmla="*/ 3048000 h 6458857"/>
              <a:gd name="connsiteX10" fmla="*/ 4267200 w 4586514"/>
              <a:gd name="connsiteY10" fmla="*/ 3251200 h 6458857"/>
              <a:gd name="connsiteX11" fmla="*/ 4368800 w 4586514"/>
              <a:gd name="connsiteY11" fmla="*/ 3556000 h 6458857"/>
              <a:gd name="connsiteX12" fmla="*/ 3991429 w 4586514"/>
              <a:gd name="connsiteY12" fmla="*/ 4818743 h 6458857"/>
              <a:gd name="connsiteX13" fmla="*/ 3599543 w 4586514"/>
              <a:gd name="connsiteY13" fmla="*/ 4949372 h 6458857"/>
              <a:gd name="connsiteX14" fmla="*/ 4455886 w 4586514"/>
              <a:gd name="connsiteY14" fmla="*/ 5123543 h 6458857"/>
              <a:gd name="connsiteX15" fmla="*/ 4441372 w 4586514"/>
              <a:gd name="connsiteY15" fmla="*/ 5442857 h 6458857"/>
              <a:gd name="connsiteX16" fmla="*/ 2336800 w 4586514"/>
              <a:gd name="connsiteY16" fmla="*/ 6458857 h 6458857"/>
              <a:gd name="connsiteX17" fmla="*/ 0 w 4586514"/>
              <a:gd name="connsiteY17" fmla="*/ 5791200 h 6458857"/>
              <a:gd name="connsiteX18" fmla="*/ 1669143 w 4586514"/>
              <a:gd name="connsiteY18" fmla="*/ 145143 h 6458857"/>
              <a:gd name="connsiteX19" fmla="*/ 2612572 w 4586514"/>
              <a:gd name="connsiteY19" fmla="*/ 0 h 6458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586514" h="6458857">
                <a:moveTo>
                  <a:pt x="2612572" y="0"/>
                </a:moveTo>
                <a:lnTo>
                  <a:pt x="3135086" y="725714"/>
                </a:lnTo>
                <a:lnTo>
                  <a:pt x="4397829" y="1016000"/>
                </a:lnTo>
                <a:lnTo>
                  <a:pt x="4586514" y="1567543"/>
                </a:lnTo>
                <a:lnTo>
                  <a:pt x="3759200" y="1640114"/>
                </a:lnTo>
                <a:lnTo>
                  <a:pt x="3701143" y="2148114"/>
                </a:lnTo>
                <a:lnTo>
                  <a:pt x="2888343" y="2293257"/>
                </a:lnTo>
                <a:lnTo>
                  <a:pt x="2786743" y="2583543"/>
                </a:lnTo>
                <a:lnTo>
                  <a:pt x="3178629" y="2830286"/>
                </a:lnTo>
                <a:lnTo>
                  <a:pt x="2902857" y="3048000"/>
                </a:lnTo>
                <a:lnTo>
                  <a:pt x="4267200" y="3251200"/>
                </a:lnTo>
                <a:lnTo>
                  <a:pt x="4368800" y="3556000"/>
                </a:lnTo>
                <a:lnTo>
                  <a:pt x="3991429" y="4818743"/>
                </a:lnTo>
                <a:lnTo>
                  <a:pt x="3599543" y="4949372"/>
                </a:lnTo>
                <a:lnTo>
                  <a:pt x="4455886" y="5123543"/>
                </a:lnTo>
                <a:lnTo>
                  <a:pt x="4441372" y="5442857"/>
                </a:lnTo>
                <a:lnTo>
                  <a:pt x="2336800" y="6458857"/>
                </a:lnTo>
                <a:lnTo>
                  <a:pt x="0" y="5791200"/>
                </a:lnTo>
                <a:lnTo>
                  <a:pt x="1669143" y="145143"/>
                </a:lnTo>
                <a:lnTo>
                  <a:pt x="2612572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glow rad="762000">
              <a:schemeClr val="bg1">
                <a:alpha val="97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6388608"/>
            <a:ext cx="12192000" cy="4693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3951404" y="5363228"/>
            <a:ext cx="4111941" cy="149933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innerShdw>
              <a:schemeClr val="bg1">
                <a:lumMod val="7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63754" y="6165856"/>
            <a:ext cx="7926388" cy="5556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spc="75" baseline="0" dirty="0">
                <a:solidFill>
                  <a:srgbClr val="CC0000"/>
                </a:solidFill>
                <a:latin typeface="Humanst521 Lt BT" panose="020B04020202040203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ru-RU" sz="1000" dirty="0">
              <a:latin typeface="Century Gothic" panose="020B0502020202020204" pitchFamily="34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44489" y="208975"/>
            <a:ext cx="4648895" cy="601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ЛИЦЕНЗИИ</a:t>
            </a:r>
            <a:endParaRPr lang="ru-RU" b="1" dirty="0">
              <a:solidFill>
                <a:srgbClr val="C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951404" y="509886"/>
            <a:ext cx="7915475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692" y="6012395"/>
            <a:ext cx="1811363" cy="62391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744489" y="824718"/>
            <a:ext cx="628468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</a:rPr>
              <a:t> - Строительно-монтажные </a:t>
            </a:r>
            <a:r>
              <a:rPr lang="ru-RU" sz="1400" dirty="0">
                <a:solidFill>
                  <a:srgbClr val="002060"/>
                </a:solidFill>
              </a:rPr>
              <a:t>работы. </a:t>
            </a:r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1 </a:t>
            </a:r>
            <a:r>
              <a:rPr lang="ru-RU" sz="1400" dirty="0">
                <a:solidFill>
                  <a:srgbClr val="002060"/>
                </a:solidFill>
              </a:rPr>
              <a:t>категория,  </a:t>
            </a:r>
            <a:r>
              <a:rPr lang="ru-RU" sz="1400" dirty="0" smtClean="0">
                <a:solidFill>
                  <a:srgbClr val="002060"/>
                </a:solidFill>
              </a:rPr>
              <a:t>включая </a:t>
            </a:r>
            <a:r>
              <a:rPr lang="ru-RU" sz="1400" dirty="0">
                <a:solidFill>
                  <a:srgbClr val="002060"/>
                </a:solidFill>
              </a:rPr>
              <a:t>строительство автомобильных и железных дорог, их капитальный ремонт и </a:t>
            </a:r>
            <a:r>
              <a:rPr lang="ru-RU" sz="1400" dirty="0" smtClean="0">
                <a:solidFill>
                  <a:srgbClr val="002060"/>
                </a:solidFill>
              </a:rPr>
              <a:t>реконструкцию.</a:t>
            </a:r>
          </a:p>
          <a:p>
            <a:endParaRPr lang="ru-RU" sz="1400" dirty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 - Проектная </a:t>
            </a:r>
            <a:r>
              <a:rPr lang="ru-RU" sz="1400" dirty="0">
                <a:solidFill>
                  <a:srgbClr val="002060"/>
                </a:solidFill>
              </a:rPr>
              <a:t>деятельность. </a:t>
            </a:r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1 </a:t>
            </a:r>
            <a:r>
              <a:rPr lang="ru-RU" sz="1400" dirty="0">
                <a:solidFill>
                  <a:srgbClr val="002060"/>
                </a:solidFill>
              </a:rPr>
              <a:t>категория, включая технологическое проектирование путей сообщения железнодорожного </a:t>
            </a:r>
            <a:r>
              <a:rPr lang="ru-RU" sz="1400" dirty="0" smtClean="0">
                <a:solidFill>
                  <a:srgbClr val="002060"/>
                </a:solidFill>
              </a:rPr>
              <a:t>транспорта.</a:t>
            </a:r>
            <a:endParaRPr lang="ru-RU" sz="1400" dirty="0">
              <a:solidFill>
                <a:srgbClr val="002060"/>
              </a:solidFill>
              <a:ea typeface="Times New Roman" panose="02020603050405020304" pitchFamily="18" charset="0"/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r>
              <a:rPr lang="ru-RU" sz="1400" dirty="0" smtClean="0">
                <a:solidFill>
                  <a:srgbClr val="002060"/>
                </a:solidFill>
              </a:rPr>
              <a:t> - Изыскательская деятельность.</a:t>
            </a:r>
            <a:endParaRPr lang="ru-RU" sz="1400" dirty="0">
              <a:solidFill>
                <a:srgbClr val="002060"/>
              </a:solidFill>
            </a:endParaRPr>
          </a:p>
          <a:p>
            <a:endParaRPr lang="ru-RU" sz="1400" dirty="0" smtClean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</a:rPr>
              <a:t> - Проектирование </a:t>
            </a:r>
            <a:r>
              <a:rPr lang="ru-RU" sz="1400" dirty="0">
                <a:solidFill>
                  <a:srgbClr val="002060"/>
                </a:solidFill>
              </a:rPr>
              <a:t>горных, нефтехимических, </a:t>
            </a:r>
            <a:r>
              <a:rPr lang="ru-RU" sz="1400" dirty="0" smtClean="0">
                <a:solidFill>
                  <a:srgbClr val="002060"/>
                </a:solidFill>
              </a:rPr>
              <a:t>химических, нефтегазоперерабатывающих производств.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ru-RU" sz="1400" dirty="0">
              <a:solidFill>
                <a:srgbClr val="002060"/>
              </a:solidFill>
            </a:endParaRP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</a:rPr>
              <a:t> - Проектирование</a:t>
            </a:r>
            <a:r>
              <a:rPr lang="ru-RU" sz="1400" dirty="0">
                <a:solidFill>
                  <a:srgbClr val="002060"/>
                </a:solidFill>
              </a:rPr>
              <a:t>, изготовление, монтаж, ремонт химического, бурового, нефтегазопромыслового, геологоразведочного, горно-шахтного, металлургического, энергетического оборудования,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</a:rPr>
              <a:t>взрывозащищенного электротехнического оборудования, подъемных сооружений, а также котлов с рабочим давлением выше 0,7 </a:t>
            </a:r>
            <a:r>
              <a:rPr lang="ru-RU" sz="1400" dirty="0" smtClean="0">
                <a:solidFill>
                  <a:srgbClr val="002060"/>
                </a:solidFill>
              </a:rPr>
              <a:t>кг/см, </a:t>
            </a:r>
            <a:r>
              <a:rPr lang="ru-RU" sz="1400" dirty="0">
                <a:solidFill>
                  <a:srgbClr val="002060"/>
                </a:solidFill>
              </a:rPr>
              <a:t>и температурой теплоносителя выше 115 °С, сосудов и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</a:rPr>
              <a:t>трубопроводов, работающих под давлением выше 0,7 кг/см.</a:t>
            </a:r>
          </a:p>
          <a:p>
            <a:pPr>
              <a:lnSpc>
                <a:spcPct val="100000"/>
              </a:lnSpc>
              <a:spcAft>
                <a:spcPts val="0"/>
              </a:spcAft>
            </a:pPr>
            <a:endParaRPr lang="ru-RU" sz="1400" dirty="0" smtClean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400" dirty="0" smtClean="0">
                <a:solidFill>
                  <a:srgbClr val="002060"/>
                </a:solidFill>
              </a:rPr>
              <a:t>- Выполнение </a:t>
            </a:r>
            <a:r>
              <a:rPr lang="ru-RU" sz="1400" dirty="0">
                <a:solidFill>
                  <a:srgbClr val="002060"/>
                </a:solidFill>
              </a:rPr>
              <a:t>работ и оказание услуг в области охраны </a:t>
            </a:r>
            <a:r>
              <a:rPr lang="ru-RU" sz="1400" dirty="0" smtClean="0">
                <a:solidFill>
                  <a:srgbClr val="002060"/>
                </a:solidFill>
              </a:rPr>
              <a:t>окружающей среды.</a:t>
            </a:r>
          </a:p>
          <a:p>
            <a:pPr>
              <a:defRPr/>
            </a:pPr>
            <a:endParaRPr lang="ru-RU" sz="1400" dirty="0">
              <a:solidFill>
                <a:srgbClr val="002060"/>
              </a:solidFill>
            </a:endParaRPr>
          </a:p>
          <a:p>
            <a:pPr>
              <a:defRPr/>
            </a:pPr>
            <a:r>
              <a:rPr lang="ru-RU" sz="1400" dirty="0" smtClean="0">
                <a:solidFill>
                  <a:srgbClr val="002060"/>
                </a:solidFill>
              </a:rPr>
              <a:t> - Перевозка </a:t>
            </a:r>
            <a:r>
              <a:rPr lang="ru-RU" sz="1400" dirty="0">
                <a:solidFill>
                  <a:srgbClr val="002060"/>
                </a:solidFill>
              </a:rPr>
              <a:t>опасных </a:t>
            </a:r>
            <a:r>
              <a:rPr lang="ru-RU" sz="1400" dirty="0" smtClean="0">
                <a:solidFill>
                  <a:srgbClr val="002060"/>
                </a:solidFill>
              </a:rPr>
              <a:t>грузов.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8" name="Полилиния 17"/>
          <p:cNvSpPr/>
          <p:nvPr/>
        </p:nvSpPr>
        <p:spPr>
          <a:xfrm>
            <a:off x="8726439" y="3778250"/>
            <a:ext cx="958850" cy="228600"/>
          </a:xfrm>
          <a:custGeom>
            <a:avLst/>
            <a:gdLst>
              <a:gd name="connsiteX0" fmla="*/ 12700 w 958850"/>
              <a:gd name="connsiteY0" fmla="*/ 0 h 228600"/>
              <a:gd name="connsiteX1" fmla="*/ 958850 w 958850"/>
              <a:gd name="connsiteY1" fmla="*/ 203200 h 228600"/>
              <a:gd name="connsiteX2" fmla="*/ 812800 w 958850"/>
              <a:gd name="connsiteY2" fmla="*/ 228600 h 228600"/>
              <a:gd name="connsiteX3" fmla="*/ 749300 w 958850"/>
              <a:gd name="connsiteY3" fmla="*/ 215900 h 228600"/>
              <a:gd name="connsiteX4" fmla="*/ 666750 w 958850"/>
              <a:gd name="connsiteY4" fmla="*/ 203200 h 228600"/>
              <a:gd name="connsiteX5" fmla="*/ 101600 w 958850"/>
              <a:gd name="connsiteY5" fmla="*/ 101600 h 228600"/>
              <a:gd name="connsiteX6" fmla="*/ 6350 w 958850"/>
              <a:gd name="connsiteY6" fmla="*/ 88900 h 228600"/>
              <a:gd name="connsiteX7" fmla="*/ 0 w 958850"/>
              <a:gd name="connsiteY7" fmla="*/ 82550 h 228600"/>
              <a:gd name="connsiteX8" fmla="*/ 12700 w 958850"/>
              <a:gd name="connsiteY8" fmla="*/ 0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58850" h="228600">
                <a:moveTo>
                  <a:pt x="12700" y="0"/>
                </a:moveTo>
                <a:lnTo>
                  <a:pt x="958850" y="203200"/>
                </a:lnTo>
                <a:lnTo>
                  <a:pt x="812800" y="228600"/>
                </a:lnTo>
                <a:cubicBezTo>
                  <a:pt x="791633" y="224367"/>
                  <a:pt x="770567" y="219599"/>
                  <a:pt x="749300" y="215900"/>
                </a:cubicBezTo>
                <a:cubicBezTo>
                  <a:pt x="721871" y="211130"/>
                  <a:pt x="666750" y="203200"/>
                  <a:pt x="666750" y="203200"/>
                </a:cubicBezTo>
                <a:lnTo>
                  <a:pt x="101600" y="101600"/>
                </a:lnTo>
                <a:cubicBezTo>
                  <a:pt x="86612" y="100101"/>
                  <a:pt x="28897" y="96416"/>
                  <a:pt x="6350" y="88900"/>
                </a:cubicBezTo>
                <a:cubicBezTo>
                  <a:pt x="3510" y="87953"/>
                  <a:pt x="2117" y="84667"/>
                  <a:pt x="0" y="82550"/>
                </a:cubicBezTo>
                <a:lnTo>
                  <a:pt x="1270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989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34076" y="-34531"/>
            <a:ext cx="4755364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БИЗНЕС-ГЕОГРАФИЯ </a:t>
            </a:r>
            <a:r>
              <a:rPr lang="ru-RU" sz="3200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КЛЮЧЕВЫХ </a:t>
            </a:r>
            <a:r>
              <a:rPr lang="ru-RU" sz="3200" b="1" dirty="0">
                <a:solidFill>
                  <a:srgbClr val="C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ПРОЕКТОВ</a:t>
            </a:r>
          </a:p>
        </p:txBody>
      </p:sp>
      <p:grpSp>
        <p:nvGrpSpPr>
          <p:cNvPr id="165" name="Group 164"/>
          <p:cNvGrpSpPr/>
          <p:nvPr/>
        </p:nvGrpSpPr>
        <p:grpSpPr>
          <a:xfrm>
            <a:off x="1604906" y="1238990"/>
            <a:ext cx="8329500" cy="3739468"/>
            <a:chOff x="658894" y="1264977"/>
            <a:chExt cx="10251692" cy="4602424"/>
          </a:xfrm>
        </p:grpSpPr>
        <p:grpSp>
          <p:nvGrpSpPr>
            <p:cNvPr id="6" name="Группа 15"/>
            <p:cNvGrpSpPr/>
            <p:nvPr/>
          </p:nvGrpSpPr>
          <p:grpSpPr>
            <a:xfrm>
              <a:off x="2177828" y="2738859"/>
              <a:ext cx="6492039" cy="3128542"/>
              <a:chOff x="1515532" y="1479291"/>
              <a:chExt cx="6759854" cy="3373966"/>
            </a:xfrm>
          </p:grpSpPr>
          <p:pic>
            <p:nvPicPr>
              <p:cNvPr id="7" name="Рисунок 11"/>
              <p:cNvPicPr>
                <a:picLocks noChangeAspect="1"/>
              </p:cNvPicPr>
              <p:nvPr/>
            </p:nvPicPr>
            <p:blipFill rotWithShape="1">
              <a:blip r:embed="rId2" cstate="print">
                <a:clrChange>
                  <a:clrFrom>
                    <a:srgbClr val="FAFFFF"/>
                  </a:clrFrom>
                  <a:clrTo>
                    <a:srgbClr val="FA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53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15532" y="1479291"/>
                <a:ext cx="6759854" cy="3373966"/>
              </a:xfrm>
              <a:prstGeom prst="rect">
                <a:avLst/>
              </a:prstGeom>
            </p:spPr>
          </p:pic>
          <p:pic>
            <p:nvPicPr>
              <p:cNvPr id="8" name="Picture 80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704329" y="3277120"/>
                <a:ext cx="187855" cy="200025"/>
              </a:xfrm>
              <a:prstGeom prst="rect">
                <a:avLst/>
              </a:prstGeom>
            </p:spPr>
          </p:pic>
          <p:sp>
            <p:nvSpPr>
              <p:cNvPr id="9" name="TextBox 13"/>
              <p:cNvSpPr txBox="1"/>
              <p:nvPr/>
            </p:nvSpPr>
            <p:spPr>
              <a:xfrm>
                <a:off x="2654158" y="3074699"/>
                <a:ext cx="905932" cy="321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975" dirty="0">
                    <a:solidFill>
                      <a:schemeClr val="bg1"/>
                    </a:solidFill>
                  </a:rPr>
                  <a:t>Атырау</a:t>
                </a:r>
              </a:p>
            </p:txBody>
          </p:sp>
        </p:grpSp>
        <p:pic>
          <p:nvPicPr>
            <p:cNvPr id="11" name="Picture 43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536121" y="2497244"/>
              <a:ext cx="144838" cy="139843"/>
            </a:xfrm>
            <a:prstGeom prst="rect">
              <a:avLst/>
            </a:prstGeom>
          </p:spPr>
        </p:pic>
        <p:sp>
          <p:nvSpPr>
            <p:cNvPr id="12" name="Овал 17"/>
            <p:cNvSpPr/>
            <p:nvPr/>
          </p:nvSpPr>
          <p:spPr>
            <a:xfrm>
              <a:off x="664418" y="1812095"/>
              <a:ext cx="894758" cy="906768"/>
            </a:xfrm>
            <a:prstGeom prst="ellips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  <p:sp>
          <p:nvSpPr>
            <p:cNvPr id="13" name="Овал 19"/>
            <p:cNvSpPr/>
            <p:nvPr/>
          </p:nvSpPr>
          <p:spPr>
            <a:xfrm>
              <a:off x="662414" y="2790775"/>
              <a:ext cx="894758" cy="906768"/>
            </a:xfrm>
            <a:prstGeom prst="ellipse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  <p:sp>
          <p:nvSpPr>
            <p:cNvPr id="14" name="Овал 20"/>
            <p:cNvSpPr/>
            <p:nvPr/>
          </p:nvSpPr>
          <p:spPr>
            <a:xfrm>
              <a:off x="3554297" y="1292083"/>
              <a:ext cx="894758" cy="906768"/>
            </a:xfrm>
            <a:prstGeom prst="ellipse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  <p:sp>
          <p:nvSpPr>
            <p:cNvPr id="15" name="Овал 21"/>
            <p:cNvSpPr/>
            <p:nvPr/>
          </p:nvSpPr>
          <p:spPr>
            <a:xfrm>
              <a:off x="4617142" y="1292083"/>
              <a:ext cx="894758" cy="906768"/>
            </a:xfrm>
            <a:prstGeom prst="ellipse">
              <a:avLst/>
            </a:prstGeom>
            <a:blipFill dpi="0" rotWithShape="1">
              <a:blip r:embed="rId9" cstate="print"/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  <p:pic>
          <p:nvPicPr>
            <p:cNvPr id="17" name="Picture 5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771560" y="2959526"/>
              <a:ext cx="144838" cy="139843"/>
            </a:xfrm>
            <a:prstGeom prst="rect">
              <a:avLst/>
            </a:prstGeom>
          </p:spPr>
        </p:pic>
        <p:pic>
          <p:nvPicPr>
            <p:cNvPr id="18" name="Picture 52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530509" y="4738572"/>
              <a:ext cx="144838" cy="139843"/>
            </a:xfrm>
            <a:prstGeom prst="rect">
              <a:avLst/>
            </a:prstGeom>
          </p:spPr>
        </p:pic>
        <p:sp>
          <p:nvSpPr>
            <p:cNvPr id="19" name="TextBox 25"/>
            <p:cNvSpPr txBox="1"/>
            <p:nvPr/>
          </p:nvSpPr>
          <p:spPr>
            <a:xfrm>
              <a:off x="4982073" y="3042399"/>
              <a:ext cx="1119398" cy="2751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853" dirty="0">
                  <a:solidFill>
                    <a:schemeClr val="bg1"/>
                  </a:solidFill>
                </a:rPr>
                <a:t>Петропавловск</a:t>
              </a:r>
            </a:p>
          </p:txBody>
        </p:sp>
        <p:sp>
          <p:nvSpPr>
            <p:cNvPr id="20" name="TextBox 26"/>
            <p:cNvSpPr txBox="1"/>
            <p:nvPr/>
          </p:nvSpPr>
          <p:spPr>
            <a:xfrm>
              <a:off x="3524121" y="4680068"/>
              <a:ext cx="870041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5" dirty="0">
                  <a:solidFill>
                    <a:schemeClr val="bg1"/>
                  </a:solidFill>
                </a:rPr>
                <a:t>Тенгиз</a:t>
              </a:r>
            </a:p>
          </p:txBody>
        </p:sp>
        <p:pic>
          <p:nvPicPr>
            <p:cNvPr id="21" name="Picture 56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524122" y="4613769"/>
              <a:ext cx="144838" cy="139843"/>
            </a:xfrm>
            <a:prstGeom prst="rect">
              <a:avLst/>
            </a:prstGeom>
          </p:spPr>
        </p:pic>
        <p:sp>
          <p:nvSpPr>
            <p:cNvPr id="22" name="TextBox 28"/>
            <p:cNvSpPr txBox="1"/>
            <p:nvPr/>
          </p:nvSpPr>
          <p:spPr>
            <a:xfrm>
              <a:off x="3580522" y="4518315"/>
              <a:ext cx="996298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5" dirty="0">
                  <a:solidFill>
                    <a:schemeClr val="bg1"/>
                  </a:solidFill>
                </a:rPr>
                <a:t>Карабатан</a:t>
              </a:r>
            </a:p>
          </p:txBody>
        </p:sp>
        <p:sp>
          <p:nvSpPr>
            <p:cNvPr id="23" name="Прямоугольник 39"/>
            <p:cNvSpPr/>
            <p:nvPr/>
          </p:nvSpPr>
          <p:spPr>
            <a:xfrm>
              <a:off x="1564537" y="4291735"/>
              <a:ext cx="1020398" cy="390798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sz="813" dirty="0"/>
                <a:t>Строительство</a:t>
              </a:r>
            </a:p>
            <a:p>
              <a:pPr>
                <a:lnSpc>
                  <a:spcPct val="90000"/>
                </a:lnSpc>
              </a:pPr>
              <a:r>
                <a:rPr lang="ru-RU" sz="813" dirty="0"/>
                <a:t>Полигона ТБО</a:t>
              </a:r>
            </a:p>
          </p:txBody>
        </p:sp>
        <p:sp>
          <p:nvSpPr>
            <p:cNvPr id="24" name="Прямоугольник 40"/>
            <p:cNvSpPr/>
            <p:nvPr/>
          </p:nvSpPr>
          <p:spPr>
            <a:xfrm>
              <a:off x="1539588" y="3959056"/>
              <a:ext cx="1105643" cy="39071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975" b="1" dirty="0"/>
                <a:t>ГКП </a:t>
              </a:r>
              <a:r>
                <a:rPr lang="ru-RU" sz="975" b="1" dirty="0" err="1"/>
                <a:t>Коктем</a:t>
              </a:r>
              <a:r>
                <a:rPr lang="ru-RU" sz="1463" dirty="0"/>
                <a:t> </a:t>
              </a:r>
            </a:p>
          </p:txBody>
        </p:sp>
        <p:cxnSp>
          <p:nvCxnSpPr>
            <p:cNvPr id="25" name="Соединительная линия уступом 41"/>
            <p:cNvCxnSpPr>
              <a:stCxn id="12" idx="6"/>
              <a:endCxn id="21" idx="1"/>
            </p:cNvCxnSpPr>
            <p:nvPr/>
          </p:nvCxnSpPr>
          <p:spPr>
            <a:xfrm>
              <a:off x="1559176" y="2265480"/>
              <a:ext cx="1964946" cy="2418211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Прямоугольник 45"/>
            <p:cNvSpPr/>
            <p:nvPr/>
          </p:nvSpPr>
          <p:spPr>
            <a:xfrm>
              <a:off x="1538837" y="2095612"/>
              <a:ext cx="740242" cy="39071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975" b="1" dirty="0" err="1"/>
                <a:t>Аджип</a:t>
              </a:r>
              <a:r>
                <a:rPr lang="ru-RU" sz="1463" dirty="0"/>
                <a:t> </a:t>
              </a:r>
            </a:p>
          </p:txBody>
        </p:sp>
        <p:sp>
          <p:nvSpPr>
            <p:cNvPr id="27" name="Прямоугольник 46"/>
            <p:cNvSpPr/>
            <p:nvPr/>
          </p:nvSpPr>
          <p:spPr>
            <a:xfrm>
              <a:off x="1538837" y="2389197"/>
              <a:ext cx="1121018" cy="57554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813" dirty="0"/>
                <a:t>Строительство </a:t>
              </a:r>
            </a:p>
            <a:p>
              <a:r>
                <a:rPr lang="ru-RU" sz="813" dirty="0"/>
                <a:t>компрессорных </a:t>
              </a:r>
            </a:p>
            <a:p>
              <a:r>
                <a:rPr lang="ru-RU" sz="813" dirty="0"/>
                <a:t> и подстанции</a:t>
              </a:r>
            </a:p>
          </p:txBody>
        </p:sp>
        <p:cxnSp>
          <p:nvCxnSpPr>
            <p:cNvPr id="28" name="Соединительная линия уступом 53"/>
            <p:cNvCxnSpPr>
              <a:stCxn id="13" idx="6"/>
              <a:endCxn id="20" idx="1"/>
            </p:cNvCxnSpPr>
            <p:nvPr/>
          </p:nvCxnSpPr>
          <p:spPr>
            <a:xfrm>
              <a:off x="1557172" y="3244159"/>
              <a:ext cx="1966949" cy="1585062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Прямоугольник 72"/>
            <p:cNvSpPr/>
            <p:nvPr/>
          </p:nvSpPr>
          <p:spPr>
            <a:xfrm>
              <a:off x="1553875" y="3028681"/>
              <a:ext cx="546895" cy="29830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975" b="1" dirty="0"/>
                <a:t>ТШО</a:t>
              </a:r>
            </a:p>
          </p:txBody>
        </p:sp>
        <p:sp>
          <p:nvSpPr>
            <p:cNvPr id="30" name="Прямоугольник 73"/>
            <p:cNvSpPr/>
            <p:nvPr/>
          </p:nvSpPr>
          <p:spPr>
            <a:xfrm>
              <a:off x="1541416" y="3270776"/>
              <a:ext cx="1198377" cy="72950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813" dirty="0"/>
                <a:t>Изготовление </a:t>
              </a:r>
            </a:p>
            <a:p>
              <a:r>
                <a:rPr lang="ru-RU" sz="813" dirty="0"/>
                <a:t>железно-дорожной </a:t>
              </a:r>
            </a:p>
            <a:p>
              <a:r>
                <a:rPr lang="ru-RU" sz="813" dirty="0"/>
                <a:t>эстакады</a:t>
              </a:r>
            </a:p>
          </p:txBody>
        </p:sp>
        <p:cxnSp>
          <p:nvCxnSpPr>
            <p:cNvPr id="31" name="Прямая соединительная линия 79"/>
            <p:cNvCxnSpPr/>
            <p:nvPr/>
          </p:nvCxnSpPr>
          <p:spPr>
            <a:xfrm flipV="1">
              <a:off x="3392537" y="3106585"/>
              <a:ext cx="0" cy="131457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81"/>
            <p:cNvCxnSpPr/>
            <p:nvPr/>
          </p:nvCxnSpPr>
          <p:spPr>
            <a:xfrm rot="10800000">
              <a:off x="2700998" y="3110132"/>
              <a:ext cx="1327373" cy="583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94"/>
            <p:cNvCxnSpPr/>
            <p:nvPr/>
          </p:nvCxnSpPr>
          <p:spPr>
            <a:xfrm flipH="1">
              <a:off x="4027808" y="2215611"/>
              <a:ext cx="254" cy="88733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Прямоугольник 98"/>
            <p:cNvSpPr/>
            <p:nvPr/>
          </p:nvSpPr>
          <p:spPr>
            <a:xfrm>
              <a:off x="4008642" y="2208091"/>
              <a:ext cx="593362" cy="2983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975" b="1" dirty="0"/>
                <a:t>АНПЗ</a:t>
              </a:r>
            </a:p>
          </p:txBody>
        </p:sp>
        <p:sp>
          <p:nvSpPr>
            <p:cNvPr id="36" name="Прямоугольник 99"/>
            <p:cNvSpPr/>
            <p:nvPr/>
          </p:nvSpPr>
          <p:spPr>
            <a:xfrm>
              <a:off x="4001675" y="2441343"/>
              <a:ext cx="1150610" cy="72950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813" dirty="0"/>
                <a:t>Изготовление </a:t>
              </a:r>
            </a:p>
            <a:p>
              <a:r>
                <a:rPr lang="ru-RU" sz="813" dirty="0"/>
                <a:t>резервуаров</a:t>
              </a:r>
            </a:p>
            <a:p>
              <a:r>
                <a:rPr lang="ru-RU" sz="813" dirty="0"/>
                <a:t>и труб сбросных </a:t>
              </a:r>
            </a:p>
            <a:p>
              <a:r>
                <a:rPr lang="ru-RU" sz="813" dirty="0"/>
                <a:t>газов </a:t>
              </a:r>
            </a:p>
          </p:txBody>
        </p:sp>
        <p:sp>
          <p:nvSpPr>
            <p:cNvPr id="37" name="Прямоугольник 103"/>
            <p:cNvSpPr/>
            <p:nvPr/>
          </p:nvSpPr>
          <p:spPr>
            <a:xfrm>
              <a:off x="2745954" y="2225471"/>
              <a:ext cx="1375525" cy="95615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  <a:spcAft>
                  <a:spcPts val="488"/>
                </a:spcAft>
              </a:pPr>
              <a:r>
                <a:rPr lang="ru-RU" sz="975" b="1" kern="900" dirty="0"/>
                <a:t>ЗМТО</a:t>
              </a:r>
            </a:p>
            <a:p>
              <a:r>
                <a:rPr lang="ru-RU" sz="813" kern="900" dirty="0"/>
                <a:t>Завод </a:t>
              </a:r>
            </a:p>
            <a:p>
              <a:r>
                <a:rPr lang="ru-RU" sz="813" kern="900" dirty="0"/>
                <a:t>металлоконструкций</a:t>
              </a:r>
            </a:p>
            <a:p>
              <a:r>
                <a:rPr lang="ru-RU" sz="813" kern="900" dirty="0"/>
                <a:t>и технологического </a:t>
              </a:r>
            </a:p>
            <a:p>
              <a:r>
                <a:rPr lang="ru-RU" sz="813" kern="900" dirty="0"/>
                <a:t>оборудования</a:t>
              </a:r>
            </a:p>
          </p:txBody>
        </p:sp>
        <p:sp>
          <p:nvSpPr>
            <p:cNvPr id="38" name="Прямоугольник 104"/>
            <p:cNvSpPr/>
            <p:nvPr/>
          </p:nvSpPr>
          <p:spPr>
            <a:xfrm>
              <a:off x="6008482" y="2224523"/>
              <a:ext cx="1397130" cy="63094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sz="975" b="1" dirty="0"/>
                <a:t>КТЖ</a:t>
              </a:r>
            </a:p>
            <a:p>
              <a:pPr>
                <a:lnSpc>
                  <a:spcPct val="80000"/>
                </a:lnSpc>
              </a:pPr>
              <a:r>
                <a:rPr lang="ru-RU" sz="813" dirty="0"/>
                <a:t>Всесезонный </a:t>
              </a:r>
            </a:p>
            <a:p>
              <a:pPr>
                <a:lnSpc>
                  <a:spcPct val="80000"/>
                </a:lnSpc>
              </a:pPr>
              <a:r>
                <a:rPr lang="ru-RU" sz="813" dirty="0"/>
                <a:t>комплекс мойки</a:t>
              </a:r>
            </a:p>
            <a:p>
              <a:pPr>
                <a:lnSpc>
                  <a:spcPct val="80000"/>
                </a:lnSpc>
              </a:pPr>
              <a:r>
                <a:rPr lang="ru-RU" sz="813" dirty="0"/>
                <a:t>вагонов</a:t>
              </a:r>
            </a:p>
          </p:txBody>
        </p:sp>
        <p:cxnSp>
          <p:nvCxnSpPr>
            <p:cNvPr id="39" name="Прямая соединительная линия 116"/>
            <p:cNvCxnSpPr/>
            <p:nvPr/>
          </p:nvCxnSpPr>
          <p:spPr>
            <a:xfrm flipH="1">
              <a:off x="1471247" y="5088837"/>
              <a:ext cx="1898109" cy="35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Соединительная линия уступом 127"/>
            <p:cNvCxnSpPr/>
            <p:nvPr/>
          </p:nvCxnSpPr>
          <p:spPr>
            <a:xfrm rot="16200000" flipH="1">
              <a:off x="5006650" y="2260629"/>
              <a:ext cx="830597" cy="707039"/>
            </a:xfrm>
            <a:prstGeom prst="bentConnector2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5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545152" y="4303130"/>
              <a:ext cx="144838" cy="139843"/>
            </a:xfrm>
            <a:prstGeom prst="rect">
              <a:avLst/>
            </a:prstGeom>
          </p:spPr>
        </p:pic>
        <p:sp>
          <p:nvSpPr>
            <p:cNvPr id="42" name="TextBox 28"/>
            <p:cNvSpPr txBox="1"/>
            <p:nvPr/>
          </p:nvSpPr>
          <p:spPr>
            <a:xfrm>
              <a:off x="5614132" y="4216931"/>
              <a:ext cx="972793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5" dirty="0">
                  <a:solidFill>
                    <a:schemeClr val="bg1"/>
                  </a:solidFill>
                </a:rPr>
                <a:t>Жезказган</a:t>
              </a:r>
            </a:p>
          </p:txBody>
        </p:sp>
        <p:pic>
          <p:nvPicPr>
            <p:cNvPr id="43" name="Picture 5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332552" y="3905196"/>
              <a:ext cx="144838" cy="139843"/>
            </a:xfrm>
            <a:prstGeom prst="rect">
              <a:avLst/>
            </a:prstGeom>
          </p:spPr>
        </p:pic>
        <p:sp>
          <p:nvSpPr>
            <p:cNvPr id="44" name="TextBox 28"/>
            <p:cNvSpPr txBox="1"/>
            <p:nvPr/>
          </p:nvSpPr>
          <p:spPr>
            <a:xfrm>
              <a:off x="6418836" y="3818581"/>
              <a:ext cx="986773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5" dirty="0">
                  <a:solidFill>
                    <a:schemeClr val="bg1"/>
                  </a:solidFill>
                </a:rPr>
                <a:t>Караганда</a:t>
              </a:r>
            </a:p>
          </p:txBody>
        </p:sp>
        <p:pic>
          <p:nvPicPr>
            <p:cNvPr id="45" name="Picture 5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197085" y="3955992"/>
              <a:ext cx="144838" cy="139843"/>
            </a:xfrm>
            <a:prstGeom prst="rect">
              <a:avLst/>
            </a:prstGeom>
          </p:spPr>
        </p:pic>
        <p:sp>
          <p:nvSpPr>
            <p:cNvPr id="47" name="TextBox 28"/>
            <p:cNvSpPr txBox="1"/>
            <p:nvPr/>
          </p:nvSpPr>
          <p:spPr>
            <a:xfrm>
              <a:off x="6231397" y="3963239"/>
              <a:ext cx="870041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5" dirty="0">
                  <a:solidFill>
                    <a:schemeClr val="bg1"/>
                  </a:solidFill>
                </a:rPr>
                <a:t>Сарань</a:t>
              </a:r>
            </a:p>
          </p:txBody>
        </p:sp>
        <p:pic>
          <p:nvPicPr>
            <p:cNvPr id="48" name="Picture 5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7255421" y="5098998"/>
              <a:ext cx="144838" cy="139843"/>
            </a:xfrm>
            <a:prstGeom prst="rect">
              <a:avLst/>
            </a:prstGeom>
          </p:spPr>
        </p:pic>
        <p:sp>
          <p:nvSpPr>
            <p:cNvPr id="49" name="TextBox 28"/>
            <p:cNvSpPr txBox="1"/>
            <p:nvPr/>
          </p:nvSpPr>
          <p:spPr>
            <a:xfrm>
              <a:off x="6469270" y="5021270"/>
              <a:ext cx="870041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/>
              <a:r>
                <a:rPr lang="ru-RU" sz="975" dirty="0">
                  <a:solidFill>
                    <a:schemeClr val="bg1"/>
                  </a:solidFill>
                </a:rPr>
                <a:t>Хоргос</a:t>
              </a:r>
            </a:p>
          </p:txBody>
        </p:sp>
        <p:pic>
          <p:nvPicPr>
            <p:cNvPr id="50" name="Picture 5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273287" y="4811131"/>
              <a:ext cx="144838" cy="139843"/>
            </a:xfrm>
            <a:prstGeom prst="rect">
              <a:avLst/>
            </a:prstGeom>
          </p:spPr>
        </p:pic>
        <p:sp>
          <p:nvSpPr>
            <p:cNvPr id="51" name="TextBox 28"/>
            <p:cNvSpPr txBox="1"/>
            <p:nvPr/>
          </p:nvSpPr>
          <p:spPr>
            <a:xfrm>
              <a:off x="6342269" y="4724935"/>
              <a:ext cx="870041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975" dirty="0">
                  <a:solidFill>
                    <a:schemeClr val="bg1"/>
                  </a:solidFill>
                </a:rPr>
                <a:t>Улкен</a:t>
              </a:r>
            </a:p>
          </p:txBody>
        </p:sp>
        <p:sp>
          <p:nvSpPr>
            <p:cNvPr id="52" name="TextBox 26"/>
            <p:cNvSpPr txBox="1"/>
            <p:nvPr/>
          </p:nvSpPr>
          <p:spPr>
            <a:xfrm>
              <a:off x="3316459" y="4908795"/>
              <a:ext cx="587326" cy="227281"/>
            </a:xfrm>
            <a:custGeom>
              <a:avLst/>
              <a:gdLst>
                <a:gd name="connsiteX0" fmla="*/ 0 w 564020"/>
                <a:gd name="connsiteY0" fmla="*/ 0 h 208341"/>
                <a:gd name="connsiteX1" fmla="*/ 564020 w 564020"/>
                <a:gd name="connsiteY1" fmla="*/ 0 h 208341"/>
                <a:gd name="connsiteX2" fmla="*/ 564020 w 564020"/>
                <a:gd name="connsiteY2" fmla="*/ 208341 h 208341"/>
                <a:gd name="connsiteX3" fmla="*/ 0 w 564020"/>
                <a:gd name="connsiteY3" fmla="*/ 208341 h 208341"/>
                <a:gd name="connsiteX4" fmla="*/ 0 w 564020"/>
                <a:gd name="connsiteY4" fmla="*/ 0 h 208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4020" h="208341">
                  <a:moveTo>
                    <a:pt x="0" y="0"/>
                  </a:moveTo>
                  <a:lnTo>
                    <a:pt x="564020" y="0"/>
                  </a:lnTo>
                  <a:lnTo>
                    <a:pt x="564020" y="208341"/>
                  </a:lnTo>
                  <a:lnTo>
                    <a:pt x="0" y="208341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square" rIns="0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600" dirty="0">
                  <a:solidFill>
                    <a:schemeClr val="bg1"/>
                  </a:solidFill>
                </a:rPr>
                <a:t>Жанаозен</a:t>
              </a:r>
            </a:p>
          </p:txBody>
        </p:sp>
        <p:pic>
          <p:nvPicPr>
            <p:cNvPr id="53" name="Picture 56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333946" y="5019520"/>
              <a:ext cx="144838" cy="139843"/>
            </a:xfrm>
            <a:prstGeom prst="rect">
              <a:avLst/>
            </a:prstGeom>
          </p:spPr>
        </p:pic>
        <p:pic>
          <p:nvPicPr>
            <p:cNvPr id="54" name="Picture 56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176982" y="5138704"/>
              <a:ext cx="144838" cy="139843"/>
            </a:xfrm>
            <a:prstGeom prst="rect">
              <a:avLst/>
            </a:prstGeom>
          </p:spPr>
        </p:pic>
        <p:sp>
          <p:nvSpPr>
            <p:cNvPr id="55" name="TextBox 26"/>
            <p:cNvSpPr txBox="1"/>
            <p:nvPr/>
          </p:nvSpPr>
          <p:spPr>
            <a:xfrm>
              <a:off x="3233945" y="5064600"/>
              <a:ext cx="1041728" cy="283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895" dirty="0">
                  <a:solidFill>
                    <a:schemeClr val="bg1"/>
                  </a:solidFill>
                </a:rPr>
                <a:t>Актау</a:t>
              </a:r>
            </a:p>
          </p:txBody>
        </p:sp>
        <p:pic>
          <p:nvPicPr>
            <p:cNvPr id="56" name="Picture 5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5983222" y="3619928"/>
              <a:ext cx="144838" cy="139843"/>
            </a:xfrm>
            <a:prstGeom prst="rect">
              <a:avLst/>
            </a:prstGeom>
          </p:spPr>
        </p:pic>
        <p:sp>
          <p:nvSpPr>
            <p:cNvPr id="57" name="TextBox 28"/>
            <p:cNvSpPr txBox="1"/>
            <p:nvPr/>
          </p:nvSpPr>
          <p:spPr>
            <a:xfrm>
              <a:off x="6054397" y="3548066"/>
              <a:ext cx="870041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975" dirty="0">
                  <a:solidFill>
                    <a:schemeClr val="bg1"/>
                  </a:solidFill>
                </a:rPr>
                <a:t>Астана</a:t>
              </a:r>
            </a:p>
          </p:txBody>
        </p:sp>
        <p:pic>
          <p:nvPicPr>
            <p:cNvPr id="58" name="Picture 5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626688" y="5287866"/>
              <a:ext cx="144838" cy="139843"/>
            </a:xfrm>
            <a:prstGeom prst="rect">
              <a:avLst/>
            </a:prstGeom>
          </p:spPr>
        </p:pic>
        <p:sp>
          <p:nvSpPr>
            <p:cNvPr id="59" name="TextBox 28"/>
            <p:cNvSpPr txBox="1"/>
            <p:nvPr/>
          </p:nvSpPr>
          <p:spPr>
            <a:xfrm>
              <a:off x="6578530" y="5207838"/>
              <a:ext cx="870041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5" dirty="0">
                  <a:solidFill>
                    <a:schemeClr val="bg1"/>
                  </a:solidFill>
                </a:rPr>
                <a:t>Алматы</a:t>
              </a:r>
            </a:p>
          </p:txBody>
        </p:sp>
        <p:pic>
          <p:nvPicPr>
            <p:cNvPr id="60" name="Picture 5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146880" y="3713059"/>
              <a:ext cx="144838" cy="139843"/>
            </a:xfrm>
            <a:prstGeom prst="rect">
              <a:avLst/>
            </a:prstGeom>
          </p:spPr>
        </p:pic>
        <p:sp>
          <p:nvSpPr>
            <p:cNvPr id="61" name="TextBox 28"/>
            <p:cNvSpPr txBox="1"/>
            <p:nvPr/>
          </p:nvSpPr>
          <p:spPr>
            <a:xfrm>
              <a:off x="2792546" y="3786411"/>
              <a:ext cx="870041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5" dirty="0">
                  <a:solidFill>
                    <a:schemeClr val="bg1"/>
                  </a:solidFill>
                </a:rPr>
                <a:t>Уральск</a:t>
              </a:r>
            </a:p>
          </p:txBody>
        </p:sp>
        <p:pic>
          <p:nvPicPr>
            <p:cNvPr id="62" name="Picture 5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4281413" y="3890860"/>
              <a:ext cx="144838" cy="139843"/>
            </a:xfrm>
            <a:prstGeom prst="rect">
              <a:avLst/>
            </a:prstGeom>
          </p:spPr>
        </p:pic>
        <p:sp>
          <p:nvSpPr>
            <p:cNvPr id="63" name="TextBox 28"/>
            <p:cNvSpPr txBox="1"/>
            <p:nvPr/>
          </p:nvSpPr>
          <p:spPr>
            <a:xfrm>
              <a:off x="3918612" y="3955745"/>
              <a:ext cx="870041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5" dirty="0">
                  <a:solidFill>
                    <a:schemeClr val="bg1"/>
                  </a:solidFill>
                </a:rPr>
                <a:t>Актобе</a:t>
              </a:r>
            </a:p>
          </p:txBody>
        </p:sp>
        <p:sp>
          <p:nvSpPr>
            <p:cNvPr id="64" name="Овал 19"/>
            <p:cNvSpPr/>
            <p:nvPr/>
          </p:nvSpPr>
          <p:spPr>
            <a:xfrm>
              <a:off x="10013040" y="4620978"/>
              <a:ext cx="894758" cy="906768"/>
            </a:xfrm>
            <a:prstGeom prst="ellipse">
              <a:avLst/>
            </a:prstGeom>
            <a:blipFill dpi="0" rotWithShape="1">
              <a:blip r:embed="rId10" cstate="print"/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  <p:sp>
          <p:nvSpPr>
            <p:cNvPr id="65" name="Овал 19"/>
            <p:cNvSpPr/>
            <p:nvPr/>
          </p:nvSpPr>
          <p:spPr>
            <a:xfrm>
              <a:off x="10015828" y="3666984"/>
              <a:ext cx="894758" cy="906768"/>
            </a:xfrm>
            <a:prstGeom prst="ellipse">
              <a:avLst/>
            </a:prstGeom>
            <a:blipFill dpi="0" rotWithShape="1">
              <a:blip r:embed="rId11" cstate="print"/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  <p:sp>
          <p:nvSpPr>
            <p:cNvPr id="66" name="Овал 19"/>
            <p:cNvSpPr/>
            <p:nvPr/>
          </p:nvSpPr>
          <p:spPr>
            <a:xfrm>
              <a:off x="9978187" y="2680933"/>
              <a:ext cx="894758" cy="906768"/>
            </a:xfrm>
            <a:prstGeom prst="ellipse">
              <a:avLst/>
            </a:prstGeom>
            <a:blipFill dpi="0" rotWithShape="1">
              <a:blip r:embed="rId12" cstate="print"/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  <p:sp>
          <p:nvSpPr>
            <p:cNvPr id="67" name="Овал 19"/>
            <p:cNvSpPr/>
            <p:nvPr/>
          </p:nvSpPr>
          <p:spPr>
            <a:xfrm>
              <a:off x="9959172" y="1687338"/>
              <a:ext cx="894758" cy="906768"/>
            </a:xfrm>
            <a:prstGeom prst="ellipse">
              <a:avLst/>
            </a:prstGeom>
            <a:blipFill dpi="0" rotWithShape="1">
              <a:blip r:embed="rId13" cstate="print"/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  <p:sp>
          <p:nvSpPr>
            <p:cNvPr id="68" name="Овал 19"/>
            <p:cNvSpPr/>
            <p:nvPr/>
          </p:nvSpPr>
          <p:spPr>
            <a:xfrm>
              <a:off x="5617557" y="1283526"/>
              <a:ext cx="894758" cy="906768"/>
            </a:xfrm>
            <a:prstGeom prst="ellipse">
              <a:avLst/>
            </a:prstGeom>
            <a:blipFill dpi="0" rotWithShape="1">
              <a:blip r:embed="rId14" cstate="print"/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  <p:cxnSp>
          <p:nvCxnSpPr>
            <p:cNvPr id="70" name="Прямая соединительная линия 116"/>
            <p:cNvCxnSpPr/>
            <p:nvPr/>
          </p:nvCxnSpPr>
          <p:spPr>
            <a:xfrm flipH="1" flipV="1">
              <a:off x="1554360" y="4247635"/>
              <a:ext cx="985332" cy="254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9"/>
            <p:cNvCxnSpPr/>
            <p:nvPr/>
          </p:nvCxnSpPr>
          <p:spPr>
            <a:xfrm flipV="1">
              <a:off x="2543598" y="4815509"/>
              <a:ext cx="473" cy="38602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81"/>
            <p:cNvCxnSpPr/>
            <p:nvPr/>
          </p:nvCxnSpPr>
          <p:spPr>
            <a:xfrm flipH="1">
              <a:off x="2537690" y="5192411"/>
              <a:ext cx="668114" cy="46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9" name="Овал 22"/>
            <p:cNvSpPr/>
            <p:nvPr/>
          </p:nvSpPr>
          <p:spPr>
            <a:xfrm>
              <a:off x="658894" y="4697586"/>
              <a:ext cx="894758" cy="906768"/>
            </a:xfrm>
            <a:prstGeom prst="ellipse">
              <a:avLst/>
            </a:prstGeom>
            <a:blipFill dpi="0" rotWithShape="1">
              <a:blip r:embed="rId15" cstate="print"/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  <p:cxnSp>
          <p:nvCxnSpPr>
            <p:cNvPr id="77" name="Прямая соединительная линия 116"/>
            <p:cNvCxnSpPr/>
            <p:nvPr/>
          </p:nvCxnSpPr>
          <p:spPr>
            <a:xfrm rot="10800000" flipV="1">
              <a:off x="7317545" y="5382063"/>
              <a:ext cx="2757270" cy="93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9"/>
            <p:cNvCxnSpPr/>
            <p:nvPr/>
          </p:nvCxnSpPr>
          <p:spPr>
            <a:xfrm flipV="1">
              <a:off x="7316215" y="5214783"/>
              <a:ext cx="1" cy="18250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2" name="Прямая соединительная линия 116"/>
            <p:cNvCxnSpPr>
              <a:stCxn id="65" idx="3"/>
            </p:cNvCxnSpPr>
            <p:nvPr/>
          </p:nvCxnSpPr>
          <p:spPr>
            <a:xfrm rot="5400000">
              <a:off x="8233562" y="2541551"/>
              <a:ext cx="13892" cy="381271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Прямая соединительная линия 116"/>
            <p:cNvCxnSpPr/>
            <p:nvPr/>
          </p:nvCxnSpPr>
          <p:spPr>
            <a:xfrm flipH="1">
              <a:off x="6254844" y="3362281"/>
              <a:ext cx="3719844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84"/>
            <p:cNvCxnSpPr/>
            <p:nvPr/>
          </p:nvCxnSpPr>
          <p:spPr>
            <a:xfrm flipV="1">
              <a:off x="7897970" y="2355825"/>
              <a:ext cx="1" cy="91699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2" name="Прямая соединительная линия 84"/>
            <p:cNvCxnSpPr>
              <a:endCxn id="68" idx="4"/>
            </p:cNvCxnSpPr>
            <p:nvPr/>
          </p:nvCxnSpPr>
          <p:spPr>
            <a:xfrm flipV="1">
              <a:off x="6052223" y="2190294"/>
              <a:ext cx="12713" cy="144122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3" name="Прямая соединительная линия 84"/>
            <p:cNvCxnSpPr/>
            <p:nvPr/>
          </p:nvCxnSpPr>
          <p:spPr>
            <a:xfrm flipH="1" flipV="1">
              <a:off x="6258077" y="3366476"/>
              <a:ext cx="5816" cy="62064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84"/>
            <p:cNvCxnSpPr/>
            <p:nvPr/>
          </p:nvCxnSpPr>
          <p:spPr>
            <a:xfrm flipH="1" flipV="1">
              <a:off x="5597532" y="3275183"/>
              <a:ext cx="5952" cy="1033673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Прямая соединительная линия 84"/>
            <p:cNvCxnSpPr/>
            <p:nvPr/>
          </p:nvCxnSpPr>
          <p:spPr>
            <a:xfrm flipH="1" flipV="1">
              <a:off x="6334423" y="4454848"/>
              <a:ext cx="5664" cy="37047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16"/>
            <p:cNvCxnSpPr/>
            <p:nvPr/>
          </p:nvCxnSpPr>
          <p:spPr>
            <a:xfrm flipH="1" flipV="1">
              <a:off x="5597532" y="3272818"/>
              <a:ext cx="2300441" cy="236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6" name="Прямоугольник 40"/>
            <p:cNvSpPr/>
            <p:nvPr/>
          </p:nvSpPr>
          <p:spPr>
            <a:xfrm>
              <a:off x="1548231" y="4751830"/>
              <a:ext cx="1087477" cy="39071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60000"/>
                </a:lnSpc>
              </a:pPr>
              <a:r>
                <a:rPr lang="ru-RU" sz="975" b="1" dirty="0" err="1"/>
                <a:t>Акимат</a:t>
              </a:r>
              <a:r>
                <a:rPr lang="ru-RU" sz="975" b="1" dirty="0"/>
                <a:t> </a:t>
              </a:r>
            </a:p>
            <a:p>
              <a:pPr>
                <a:lnSpc>
                  <a:spcPct val="60000"/>
                </a:lnSpc>
              </a:pPr>
              <a:r>
                <a:rPr lang="ru-RU" sz="975" b="1" dirty="0"/>
                <a:t>г. Жанаозен</a:t>
              </a:r>
              <a:r>
                <a:rPr lang="ru-RU" sz="1463" dirty="0"/>
                <a:t> </a:t>
              </a:r>
            </a:p>
          </p:txBody>
        </p:sp>
        <p:sp>
          <p:nvSpPr>
            <p:cNvPr id="115" name="Прямоугольник 39"/>
            <p:cNvSpPr/>
            <p:nvPr/>
          </p:nvSpPr>
          <p:spPr>
            <a:xfrm>
              <a:off x="1566224" y="5090854"/>
              <a:ext cx="1277177" cy="52937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ru-RU" sz="813" dirty="0">
                  <a:solidFill>
                    <a:srgbClr val="000000"/>
                  </a:solidFill>
                </a:rPr>
                <a:t>Реконструкция и расширение тепловых сетей</a:t>
              </a:r>
              <a:endParaRPr lang="ru-RU" sz="813" dirty="0"/>
            </a:p>
          </p:txBody>
        </p:sp>
        <p:sp>
          <p:nvSpPr>
            <p:cNvPr id="119" name="Прямоугольник 39"/>
            <p:cNvSpPr/>
            <p:nvPr/>
          </p:nvSpPr>
          <p:spPr>
            <a:xfrm>
              <a:off x="8408654" y="5379979"/>
              <a:ext cx="1353823" cy="48321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sz="813" dirty="0"/>
                <a:t>Строительство </a:t>
              </a:r>
            </a:p>
            <a:p>
              <a:pPr>
                <a:lnSpc>
                  <a:spcPct val="80000"/>
                </a:lnSpc>
              </a:pPr>
              <a:r>
                <a:rPr lang="ru-RU" sz="813" dirty="0"/>
                <a:t>распределительных </a:t>
              </a:r>
            </a:p>
            <a:p>
              <a:pPr>
                <a:lnSpc>
                  <a:spcPct val="80000"/>
                </a:lnSpc>
              </a:pPr>
              <a:r>
                <a:rPr lang="ru-RU" sz="813" dirty="0"/>
                <a:t>тепловых сетей</a:t>
              </a:r>
            </a:p>
          </p:txBody>
        </p:sp>
        <p:sp>
          <p:nvSpPr>
            <p:cNvPr id="120" name="Прямоугольник 39"/>
            <p:cNvSpPr/>
            <p:nvPr/>
          </p:nvSpPr>
          <p:spPr>
            <a:xfrm>
              <a:off x="8408654" y="4427059"/>
              <a:ext cx="1687851" cy="72958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sz="813" dirty="0">
                  <a:solidFill>
                    <a:srgbClr val="000000"/>
                  </a:solidFill>
                </a:rPr>
                <a:t>Проектирование </a:t>
              </a:r>
            </a:p>
            <a:p>
              <a:pPr>
                <a:lnSpc>
                  <a:spcPct val="80000"/>
                </a:lnSpc>
              </a:pPr>
              <a:r>
                <a:rPr lang="ru-RU" sz="813" dirty="0">
                  <a:solidFill>
                    <a:srgbClr val="000000"/>
                  </a:solidFill>
                </a:rPr>
                <a:t>и строительство </a:t>
              </a:r>
            </a:p>
            <a:p>
              <a:pPr>
                <a:lnSpc>
                  <a:spcPct val="80000"/>
                </a:lnSpc>
              </a:pPr>
              <a:r>
                <a:rPr lang="ru-RU" sz="813" dirty="0">
                  <a:solidFill>
                    <a:srgbClr val="000000"/>
                  </a:solidFill>
                </a:rPr>
                <a:t>установки подготовки </a:t>
              </a:r>
            </a:p>
            <a:p>
              <a:pPr>
                <a:lnSpc>
                  <a:spcPct val="80000"/>
                </a:lnSpc>
              </a:pPr>
              <a:r>
                <a:rPr lang="ru-RU" sz="813" dirty="0">
                  <a:solidFill>
                    <a:srgbClr val="000000"/>
                  </a:solidFill>
                </a:rPr>
                <a:t>питьевой воды и </a:t>
              </a:r>
            </a:p>
            <a:p>
              <a:pPr>
                <a:lnSpc>
                  <a:spcPct val="80000"/>
                </a:lnSpc>
              </a:pPr>
              <a:r>
                <a:rPr lang="ru-RU" sz="813" dirty="0">
                  <a:solidFill>
                    <a:srgbClr val="000000"/>
                  </a:solidFill>
                </a:rPr>
                <a:t>очистных сооружений</a:t>
              </a:r>
              <a:endParaRPr lang="ru-RU" sz="813" dirty="0"/>
            </a:p>
          </p:txBody>
        </p:sp>
        <p:sp>
          <p:nvSpPr>
            <p:cNvPr id="121" name="Прямоугольник 39"/>
            <p:cNvSpPr/>
            <p:nvPr/>
          </p:nvSpPr>
          <p:spPr>
            <a:xfrm>
              <a:off x="8408654" y="3373658"/>
              <a:ext cx="1128910" cy="60639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sz="813" dirty="0"/>
                <a:t>Строительство </a:t>
              </a:r>
            </a:p>
            <a:p>
              <a:pPr>
                <a:lnSpc>
                  <a:spcPct val="80000"/>
                </a:lnSpc>
              </a:pPr>
              <a:r>
                <a:rPr lang="ru-RU" sz="813" dirty="0"/>
                <a:t>тепловых  сетей </a:t>
              </a:r>
            </a:p>
            <a:p>
              <a:pPr>
                <a:lnSpc>
                  <a:spcPct val="80000"/>
                </a:lnSpc>
              </a:pPr>
              <a:r>
                <a:rPr lang="ru-RU" sz="813" dirty="0" err="1"/>
                <a:t>бесканальной</a:t>
              </a:r>
              <a:r>
                <a:rPr lang="ru-RU" sz="813" dirty="0"/>
                <a:t> </a:t>
              </a:r>
              <a:endParaRPr lang="en-US" sz="813" dirty="0"/>
            </a:p>
            <a:p>
              <a:pPr>
                <a:lnSpc>
                  <a:spcPct val="80000"/>
                </a:lnSpc>
              </a:pPr>
              <a:r>
                <a:rPr lang="ru-RU" sz="813" dirty="0"/>
                <a:t>прокладки </a:t>
              </a:r>
            </a:p>
          </p:txBody>
        </p:sp>
        <p:sp>
          <p:nvSpPr>
            <p:cNvPr id="122" name="Прямоугольник 39"/>
            <p:cNvSpPr/>
            <p:nvPr/>
          </p:nvSpPr>
          <p:spPr>
            <a:xfrm>
              <a:off x="8408654" y="2340212"/>
              <a:ext cx="1719275" cy="60639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sz="813" dirty="0"/>
                <a:t>Проектирование </a:t>
              </a:r>
              <a:endParaRPr lang="en-US" sz="813" dirty="0"/>
            </a:p>
            <a:p>
              <a:pPr>
                <a:lnSpc>
                  <a:spcPct val="80000"/>
                </a:lnSpc>
              </a:pPr>
              <a:r>
                <a:rPr lang="ru-RU" sz="813" dirty="0"/>
                <a:t>и строительные работы </a:t>
              </a:r>
              <a:endParaRPr lang="en-US" sz="813" dirty="0"/>
            </a:p>
            <a:p>
              <a:pPr>
                <a:lnSpc>
                  <a:spcPct val="80000"/>
                </a:lnSpc>
              </a:pPr>
              <a:r>
                <a:rPr lang="ru-RU" sz="813" dirty="0" err="1"/>
                <a:t>Эскулинского</a:t>
              </a:r>
              <a:r>
                <a:rPr lang="ru-RU" sz="813" dirty="0"/>
                <a:t> группового </a:t>
              </a:r>
              <a:endParaRPr lang="en-US" sz="813" dirty="0"/>
            </a:p>
            <a:p>
              <a:pPr>
                <a:lnSpc>
                  <a:spcPct val="80000"/>
                </a:lnSpc>
              </a:pPr>
              <a:r>
                <a:rPr lang="ru-RU" sz="813" dirty="0"/>
                <a:t>водовода</a:t>
              </a:r>
            </a:p>
          </p:txBody>
        </p:sp>
        <p:sp>
          <p:nvSpPr>
            <p:cNvPr id="123" name="Прямоугольник 40"/>
            <p:cNvSpPr/>
            <p:nvPr/>
          </p:nvSpPr>
          <p:spPr>
            <a:xfrm>
              <a:off x="8408654" y="5164054"/>
              <a:ext cx="1263068" cy="29830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975" b="1" dirty="0"/>
                <a:t>МЦПС "Хоргос"</a:t>
              </a:r>
              <a:endParaRPr lang="ru-RU" sz="1463" dirty="0"/>
            </a:p>
          </p:txBody>
        </p:sp>
        <p:sp>
          <p:nvSpPr>
            <p:cNvPr id="124" name="Прямоугольник 40"/>
            <p:cNvSpPr/>
            <p:nvPr/>
          </p:nvSpPr>
          <p:spPr>
            <a:xfrm>
              <a:off x="8408654" y="4170947"/>
              <a:ext cx="773782" cy="29830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975" b="1" dirty="0"/>
                <a:t>Самсунг</a:t>
              </a:r>
              <a:endParaRPr lang="ru-RU" sz="1463" dirty="0"/>
            </a:p>
          </p:txBody>
        </p:sp>
        <p:sp>
          <p:nvSpPr>
            <p:cNvPr id="125" name="Прямоугольник 40"/>
            <p:cNvSpPr/>
            <p:nvPr/>
          </p:nvSpPr>
          <p:spPr>
            <a:xfrm>
              <a:off x="8408654" y="3117550"/>
              <a:ext cx="1375525" cy="29830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975" b="1" dirty="0" err="1"/>
                <a:t>Акимат</a:t>
              </a:r>
              <a:r>
                <a:rPr lang="ru-RU" sz="975" b="1" dirty="0"/>
                <a:t> г. Сарань</a:t>
              </a:r>
            </a:p>
          </p:txBody>
        </p:sp>
        <p:sp>
          <p:nvSpPr>
            <p:cNvPr id="126" name="Прямоугольник 40"/>
            <p:cNvSpPr/>
            <p:nvPr/>
          </p:nvSpPr>
          <p:spPr>
            <a:xfrm>
              <a:off x="8394208" y="1983765"/>
              <a:ext cx="1584655" cy="409107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sz="975" b="1" dirty="0"/>
                <a:t>Министерство </a:t>
              </a:r>
              <a:endParaRPr lang="en-US" sz="975" b="1" dirty="0"/>
            </a:p>
            <a:p>
              <a:pPr>
                <a:lnSpc>
                  <a:spcPct val="80000"/>
                </a:lnSpc>
              </a:pPr>
              <a:r>
                <a:rPr lang="ru-RU" sz="975" b="1" dirty="0"/>
                <a:t>сельского хозяйства</a:t>
              </a:r>
            </a:p>
          </p:txBody>
        </p:sp>
        <p:sp>
          <p:nvSpPr>
            <p:cNvPr id="127" name="Прямоугольник 104"/>
            <p:cNvSpPr/>
            <p:nvPr/>
          </p:nvSpPr>
          <p:spPr>
            <a:xfrm>
              <a:off x="5001315" y="2230092"/>
              <a:ext cx="1397130" cy="63094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sz="975" b="1" dirty="0"/>
                <a:t>КВР</a:t>
              </a:r>
            </a:p>
            <a:p>
              <a:pPr>
                <a:lnSpc>
                  <a:spcPct val="80000"/>
                </a:lnSpc>
              </a:pPr>
              <a:r>
                <a:rPr lang="ru-RU" sz="813" dirty="0"/>
                <a:t>Реконструкция Соколовского водовода </a:t>
              </a:r>
            </a:p>
          </p:txBody>
        </p:sp>
        <p:pic>
          <p:nvPicPr>
            <p:cNvPr id="128" name="Picture 51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6796760" y="3662929"/>
              <a:ext cx="144838" cy="139843"/>
            </a:xfrm>
            <a:prstGeom prst="rect">
              <a:avLst/>
            </a:prstGeom>
          </p:spPr>
        </p:pic>
        <p:sp>
          <p:nvSpPr>
            <p:cNvPr id="129" name="TextBox 28"/>
            <p:cNvSpPr txBox="1"/>
            <p:nvPr/>
          </p:nvSpPr>
          <p:spPr>
            <a:xfrm>
              <a:off x="6443396" y="3427884"/>
              <a:ext cx="958123" cy="298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975" dirty="0">
                  <a:solidFill>
                    <a:schemeClr val="bg1"/>
                  </a:solidFill>
                </a:rPr>
                <a:t>Экибастуз</a:t>
              </a:r>
            </a:p>
          </p:txBody>
        </p:sp>
        <p:sp>
          <p:nvSpPr>
            <p:cNvPr id="130" name="Овал 19"/>
            <p:cNvSpPr/>
            <p:nvPr/>
          </p:nvSpPr>
          <p:spPr>
            <a:xfrm>
              <a:off x="7025998" y="1309203"/>
              <a:ext cx="894758" cy="906768"/>
            </a:xfrm>
            <a:prstGeom prst="ellipse">
              <a:avLst/>
            </a:prstGeom>
            <a:blipFill dpi="0" rotWithShape="1">
              <a:blip r:embed="rId16" cstate="print"/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  <p:cxnSp>
          <p:nvCxnSpPr>
            <p:cNvPr id="131" name="Прямая соединительная линия 84"/>
            <p:cNvCxnSpPr/>
            <p:nvPr/>
          </p:nvCxnSpPr>
          <p:spPr>
            <a:xfrm flipV="1">
              <a:off x="7511469" y="2225472"/>
              <a:ext cx="0" cy="1485894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Прямая соединительная линия 116"/>
            <p:cNvCxnSpPr/>
            <p:nvPr/>
          </p:nvCxnSpPr>
          <p:spPr>
            <a:xfrm flipH="1" flipV="1">
              <a:off x="6920822" y="3716905"/>
              <a:ext cx="590645" cy="37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5" name="Прямоугольник 104"/>
            <p:cNvSpPr/>
            <p:nvPr/>
          </p:nvSpPr>
          <p:spPr>
            <a:xfrm>
              <a:off x="7902086" y="1264977"/>
              <a:ext cx="2307037" cy="50775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80000"/>
                </a:lnSpc>
              </a:pPr>
              <a:r>
                <a:rPr lang="ru-RU" sz="975" b="1" dirty="0" err="1"/>
                <a:t>Акимат</a:t>
              </a:r>
              <a:r>
                <a:rPr lang="ru-RU" sz="975" b="1" dirty="0"/>
                <a:t> </a:t>
              </a:r>
              <a:r>
                <a:rPr lang="ru-RU" sz="975" b="1" dirty="0" err="1"/>
                <a:t>Баянаульского</a:t>
              </a:r>
              <a:r>
                <a:rPr lang="ru-RU" sz="975" b="1" dirty="0"/>
                <a:t> района</a:t>
              </a:r>
            </a:p>
            <a:p>
              <a:pPr>
                <a:lnSpc>
                  <a:spcPct val="80000"/>
                </a:lnSpc>
              </a:pPr>
              <a:r>
                <a:rPr lang="ru-RU" sz="813" dirty="0"/>
                <a:t>Полная замена и реконструкция линейной системы водоснабжения  </a:t>
              </a:r>
            </a:p>
          </p:txBody>
        </p:sp>
        <p:cxnSp>
          <p:nvCxnSpPr>
            <p:cNvPr id="101" name="Прямая соединительная линия 79"/>
            <p:cNvCxnSpPr/>
            <p:nvPr/>
          </p:nvCxnSpPr>
          <p:spPr>
            <a:xfrm rot="5400000" flipH="1" flipV="1">
              <a:off x="2118605" y="2524215"/>
              <a:ext cx="1173476" cy="13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0" name="Picture 42"/>
            <p:cNvPicPr/>
            <p:nvPr/>
          </p:nvPicPr>
          <p:blipFill>
            <a:blip r:embed="rId17"/>
            <a:stretch>
              <a:fillRect/>
            </a:stretch>
          </p:blipFill>
          <p:spPr>
            <a:xfrm>
              <a:off x="1651235" y="1303651"/>
              <a:ext cx="983052" cy="950426"/>
            </a:xfrm>
            <a:prstGeom prst="rect">
              <a:avLst/>
            </a:prstGeom>
          </p:spPr>
        </p:pic>
        <p:cxnSp>
          <p:nvCxnSpPr>
            <p:cNvPr id="110" name="Прямая соединительная линия 116"/>
            <p:cNvCxnSpPr/>
            <p:nvPr/>
          </p:nvCxnSpPr>
          <p:spPr>
            <a:xfrm rot="10800000">
              <a:off x="7900174" y="2356233"/>
              <a:ext cx="2090233" cy="5968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Овал 22"/>
            <p:cNvSpPr/>
            <p:nvPr/>
          </p:nvSpPr>
          <p:spPr>
            <a:xfrm>
              <a:off x="669319" y="3742160"/>
              <a:ext cx="894758" cy="906768"/>
            </a:xfrm>
            <a:prstGeom prst="ellipse">
              <a:avLst/>
            </a:prstGeom>
            <a:blipFill dpi="0" rotWithShape="1">
              <a:blip r:embed="rId18" cstate="print"/>
              <a:srcRect/>
              <a:stretch>
                <a:fillRect/>
              </a:stretch>
            </a:blip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463"/>
            </a:p>
          </p:txBody>
        </p:sp>
      </p:grpSp>
      <p:cxnSp>
        <p:nvCxnSpPr>
          <p:cNvPr id="107" name="Прямая соединительная линия 81"/>
          <p:cNvCxnSpPr/>
          <p:nvPr/>
        </p:nvCxnSpPr>
        <p:spPr>
          <a:xfrm rot="10800000" flipV="1">
            <a:off x="3172288" y="1935538"/>
            <a:ext cx="114299" cy="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Прямая соединительная линия 79"/>
          <p:cNvCxnSpPr/>
          <p:nvPr/>
        </p:nvCxnSpPr>
        <p:spPr>
          <a:xfrm rot="5400000" flipH="1" flipV="1">
            <a:off x="3332570" y="5025179"/>
            <a:ext cx="771540" cy="37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6" name="Рисунок 135" descr="C:\Users\Директор\Desktop\Фото.jpg"/>
          <p:cNvPicPr/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6254" y="4978458"/>
            <a:ext cx="744351" cy="676277"/>
          </a:xfrm>
          <a:prstGeom prst="flowChartConnector">
            <a:avLst/>
          </a:prstGeom>
          <a:noFill/>
          <a:ln w="28575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39" name="Прямая соединительная линия 116"/>
          <p:cNvCxnSpPr/>
          <p:nvPr/>
        </p:nvCxnSpPr>
        <p:spPr>
          <a:xfrm rot="10800000" flipV="1">
            <a:off x="2357743" y="5408040"/>
            <a:ext cx="1353980" cy="13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2" name="Прямоугольник 40"/>
          <p:cNvSpPr/>
          <p:nvPr/>
        </p:nvSpPr>
        <p:spPr>
          <a:xfrm>
            <a:off x="2350271" y="5128387"/>
            <a:ext cx="1485271" cy="2723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60000"/>
              </a:lnSpc>
            </a:pPr>
            <a:r>
              <a:rPr lang="ru-RU" sz="975" b="1" dirty="0"/>
              <a:t>АО «НК «КТЖ»</a:t>
            </a:r>
          </a:p>
          <a:p>
            <a:pPr>
              <a:lnSpc>
                <a:spcPct val="60000"/>
              </a:lnSpc>
            </a:pPr>
            <a:r>
              <a:rPr lang="ru-RU" sz="975" b="1" dirty="0"/>
              <a:t>ТОО «Найза Курылыс»</a:t>
            </a:r>
            <a:endParaRPr lang="ru-RU" sz="1463" dirty="0"/>
          </a:p>
        </p:txBody>
      </p:sp>
      <p:sp>
        <p:nvSpPr>
          <p:cNvPr id="143" name="Прямоугольник 39"/>
          <p:cNvSpPr/>
          <p:nvPr/>
        </p:nvSpPr>
        <p:spPr>
          <a:xfrm>
            <a:off x="2329645" y="5388605"/>
            <a:ext cx="2423157" cy="31752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sz="813" dirty="0">
                <a:solidFill>
                  <a:srgbClr val="000000"/>
                </a:solidFill>
              </a:rPr>
              <a:t>Строительство паромного комплекса </a:t>
            </a:r>
          </a:p>
          <a:p>
            <a:pPr>
              <a:lnSpc>
                <a:spcPct val="90000"/>
              </a:lnSpc>
            </a:pPr>
            <a:r>
              <a:rPr lang="ru-RU" sz="813" dirty="0">
                <a:solidFill>
                  <a:srgbClr val="000000"/>
                </a:solidFill>
              </a:rPr>
              <a:t>в порту Курык </a:t>
            </a:r>
            <a:endParaRPr lang="ru-RU" sz="813" dirty="0"/>
          </a:p>
        </p:txBody>
      </p:sp>
      <p:cxnSp>
        <p:nvCxnSpPr>
          <p:cNvPr id="144" name="Прямая соединительная линия 84"/>
          <p:cNvCxnSpPr/>
          <p:nvPr/>
        </p:nvCxnSpPr>
        <p:spPr>
          <a:xfrm rot="16200000" flipV="1">
            <a:off x="5907608" y="4586405"/>
            <a:ext cx="1680811" cy="24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6" name="TextBox 28"/>
          <p:cNvSpPr txBox="1"/>
          <p:nvPr/>
        </p:nvSpPr>
        <p:spPr>
          <a:xfrm>
            <a:off x="6240128" y="3764708"/>
            <a:ext cx="509116" cy="1500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75" dirty="0">
                <a:solidFill>
                  <a:schemeClr val="bg1"/>
                </a:solidFill>
              </a:rPr>
              <a:t>Абай</a:t>
            </a:r>
          </a:p>
        </p:txBody>
      </p:sp>
      <p:pic>
        <p:nvPicPr>
          <p:cNvPr id="147" name="Picture 51"/>
          <p:cNvPicPr/>
          <p:nvPr/>
        </p:nvPicPr>
        <p:blipFill>
          <a:blip r:embed="rId5"/>
          <a:stretch>
            <a:fillRect/>
          </a:stretch>
        </p:blipFill>
        <p:spPr>
          <a:xfrm>
            <a:off x="6699489" y="3665484"/>
            <a:ext cx="117681" cy="113623"/>
          </a:xfrm>
          <a:prstGeom prst="rect">
            <a:avLst/>
          </a:prstGeom>
        </p:spPr>
      </p:pic>
      <p:cxnSp>
        <p:nvCxnSpPr>
          <p:cNvPr id="148" name="Прямая соединительная линия 116"/>
          <p:cNvCxnSpPr/>
          <p:nvPr/>
        </p:nvCxnSpPr>
        <p:spPr>
          <a:xfrm rot="10800000" flipV="1">
            <a:off x="6756861" y="5430351"/>
            <a:ext cx="2443816" cy="531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54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9174946" y="4932743"/>
            <a:ext cx="759460" cy="688497"/>
          </a:xfrm>
          <a:prstGeom prst="ellipse">
            <a:avLst/>
          </a:prstGeom>
          <a:blipFill dpi="0" rotWithShape="1">
            <a:blip r:embed="rId10" cstate="print"/>
            <a:srcRect/>
            <a:stretch>
              <a:fillRect/>
            </a:stretch>
          </a:blipFill>
          <a:ln w="28575">
            <a:solidFill>
              <a:schemeClr val="tx1"/>
            </a:solidFill>
          </a:ln>
        </p:spPr>
      </p:pic>
      <p:sp>
        <p:nvSpPr>
          <p:cNvPr id="157" name="Прямоугольник 39"/>
          <p:cNvSpPr/>
          <p:nvPr/>
        </p:nvSpPr>
        <p:spPr>
          <a:xfrm>
            <a:off x="6558746" y="5411104"/>
            <a:ext cx="2588487" cy="29251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80000"/>
              </a:lnSpc>
            </a:pPr>
            <a:r>
              <a:rPr lang="ru-RU" sz="813" dirty="0"/>
              <a:t>Реконструкция канализационных сетей, канализационных очистных сооружений.</a:t>
            </a:r>
          </a:p>
        </p:txBody>
      </p:sp>
      <p:sp>
        <p:nvSpPr>
          <p:cNvPr id="158" name="Прямоугольник 40"/>
          <p:cNvSpPr/>
          <p:nvPr/>
        </p:nvSpPr>
        <p:spPr>
          <a:xfrm>
            <a:off x="7496899" y="5205185"/>
            <a:ext cx="1568973" cy="24237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975" b="1" dirty="0" err="1"/>
              <a:t>Акимат</a:t>
            </a:r>
            <a:r>
              <a:rPr lang="ru-RU" sz="975" b="1" dirty="0"/>
              <a:t> г. Абай</a:t>
            </a:r>
            <a:endParaRPr lang="ru-RU" sz="1463" dirty="0"/>
          </a:p>
        </p:txBody>
      </p:sp>
      <p:sp>
        <p:nvSpPr>
          <p:cNvPr id="159" name="TextBox 28"/>
          <p:cNvSpPr txBox="1"/>
          <p:nvPr/>
        </p:nvSpPr>
        <p:spPr>
          <a:xfrm>
            <a:off x="7046421" y="3627547"/>
            <a:ext cx="701040" cy="300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75" dirty="0">
                <a:solidFill>
                  <a:schemeClr val="bg1"/>
                </a:solidFill>
              </a:rPr>
              <a:t>Усть-Каменогорск</a:t>
            </a:r>
          </a:p>
        </p:txBody>
      </p:sp>
      <p:pic>
        <p:nvPicPr>
          <p:cNvPr id="160" name="Picture 51"/>
          <p:cNvPicPr/>
          <p:nvPr/>
        </p:nvPicPr>
        <p:blipFill>
          <a:blip r:embed="rId5"/>
          <a:stretch>
            <a:fillRect/>
          </a:stretch>
        </p:blipFill>
        <p:spPr>
          <a:xfrm>
            <a:off x="7118589" y="3665484"/>
            <a:ext cx="117681" cy="113623"/>
          </a:xfrm>
          <a:prstGeom prst="rect">
            <a:avLst/>
          </a:prstGeom>
        </p:spPr>
      </p:pic>
      <p:sp>
        <p:nvSpPr>
          <p:cNvPr id="134" name="Прямоугольник 133"/>
          <p:cNvSpPr/>
          <p:nvPr/>
        </p:nvSpPr>
        <p:spPr>
          <a:xfrm>
            <a:off x="8686" y="6395024"/>
            <a:ext cx="12192000" cy="4693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1" name="Прямая соединительная линия 84"/>
          <p:cNvCxnSpPr/>
          <p:nvPr/>
        </p:nvCxnSpPr>
        <p:spPr>
          <a:xfrm rot="16200000" flipV="1">
            <a:off x="6303851" y="4616888"/>
            <a:ext cx="1718911" cy="100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9" name="Равнобедренный треугольник 148"/>
          <p:cNvSpPr/>
          <p:nvPr/>
        </p:nvSpPr>
        <p:spPr>
          <a:xfrm>
            <a:off x="3951404" y="5363228"/>
            <a:ext cx="4111941" cy="1499330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3" name="Прямая соединительная линия 116"/>
          <p:cNvCxnSpPr/>
          <p:nvPr/>
        </p:nvCxnSpPr>
        <p:spPr>
          <a:xfrm rot="10800000">
            <a:off x="5141424" y="5466141"/>
            <a:ext cx="2024716" cy="23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6" name="Прямоугольник 39"/>
          <p:cNvSpPr/>
          <p:nvPr/>
        </p:nvSpPr>
        <p:spPr>
          <a:xfrm>
            <a:off x="5331924" y="5106308"/>
            <a:ext cx="1592580" cy="39260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ru-RU" sz="813" dirty="0"/>
              <a:t>Реконструкция сетей водоснабжения с. </a:t>
            </a:r>
            <a:r>
              <a:rPr lang="ru-RU" sz="813" dirty="0" err="1"/>
              <a:t>Ахмирово</a:t>
            </a:r>
            <a:r>
              <a:rPr lang="ru-RU" sz="813" dirty="0"/>
              <a:t/>
            </a:r>
            <a:br>
              <a:rPr lang="ru-RU" sz="813" dirty="0"/>
            </a:br>
            <a:r>
              <a:rPr lang="ru-RU" sz="813" dirty="0"/>
              <a:t>г. Усть-Каменогорска ВКО</a:t>
            </a:r>
          </a:p>
        </p:txBody>
      </p:sp>
      <p:sp>
        <p:nvSpPr>
          <p:cNvPr id="167" name="Прямоугольник 40"/>
          <p:cNvSpPr/>
          <p:nvPr/>
        </p:nvSpPr>
        <p:spPr>
          <a:xfrm>
            <a:off x="5532652" y="5456645"/>
            <a:ext cx="846707" cy="24237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75" b="1" dirty="0" err="1"/>
              <a:t>Акимат</a:t>
            </a:r>
            <a:r>
              <a:rPr lang="ru-RU" sz="975" b="1" dirty="0"/>
              <a:t> ВКО</a:t>
            </a:r>
            <a:endParaRPr lang="ru-RU" sz="1463" dirty="0"/>
          </a:p>
        </p:txBody>
      </p:sp>
      <p:pic>
        <p:nvPicPr>
          <p:cNvPr id="170" name="Рисунок 16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098" y="4902259"/>
            <a:ext cx="813231" cy="746760"/>
          </a:xfrm>
          <a:prstGeom prst="flowChartConnector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150" name="Рисунок 149"/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692" y="6012395"/>
            <a:ext cx="1811363" cy="623914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</p:pic>
      <p:cxnSp>
        <p:nvCxnSpPr>
          <p:cNvPr id="151" name="Прямая соединительная линия 150"/>
          <p:cNvCxnSpPr/>
          <p:nvPr/>
        </p:nvCxnSpPr>
        <p:spPr>
          <a:xfrm>
            <a:off x="5631037" y="597021"/>
            <a:ext cx="6224585" cy="108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450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4342</TotalTime>
  <Words>4445</Words>
  <Application>Microsoft Office PowerPoint</Application>
  <PresentationFormat>Широкоэкранный</PresentationFormat>
  <Paragraphs>953</Paragraphs>
  <Slides>64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64</vt:i4>
      </vt:variant>
    </vt:vector>
  </HeadingPairs>
  <TitlesOfParts>
    <vt:vector size="75" baseType="lpstr">
      <vt:lpstr>ＭＳ Ｐゴシック</vt:lpstr>
      <vt:lpstr>Arial</vt:lpstr>
      <vt:lpstr>Calibri</vt:lpstr>
      <vt:lpstr>Calibri Light</vt:lpstr>
      <vt:lpstr>Century Gothic</vt:lpstr>
      <vt:lpstr>Franklin Gothic Heavy</vt:lpstr>
      <vt:lpstr>Open Sans</vt:lpstr>
      <vt:lpstr>Times New Roman</vt:lpstr>
      <vt:lpstr>Wingdings</vt:lpstr>
      <vt:lpstr>Специальное оформление</vt:lpstr>
      <vt:lpstr>1_Специальное оформление</vt:lpstr>
      <vt:lpstr>Презентация PowerPoint</vt:lpstr>
      <vt:lpstr>О КОМПАНИИ</vt:lpstr>
      <vt:lpstr>УСЛУГИ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БИЗНЕС-ГЕОГРАФИЯ  КЛЮЧЕВЫХ ПРОЕКТОВ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ПОДСТАНЦИИ И КОМПРЕССОРНЫЕ</vt:lpstr>
      <vt:lpstr>Презентация PowerPoint</vt:lpstr>
      <vt:lpstr>Презентация PowerPoint</vt:lpstr>
      <vt:lpstr>ПОДСТАНЦИИ И КОМПРЕССОРНЫЕ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ТЭО ПО РАЗВЕДКЕ И РАЗРАБОТКЕ ГАЗОВЫХ МЕСТОРОЖДЕНИЙ</vt:lpstr>
      <vt:lpstr>ТЭО ПО РАЗВЕДКЕ И РАЗРАБОТКЕ ГАЗОВЫХ МЕСТОРОЖДЕНИЙ</vt:lpstr>
      <vt:lpstr>ТЭО ПО РАЗВЕДКЕ И РАЗРАБОТКЕ ГАЗОВЫХ МЕСТОРОЖДЕНИЙ</vt:lpstr>
      <vt:lpstr>ТЭО ПО РАЗВЕДКЕ И РАЗРАБОТКЕ ГАЗОВЫХ МЕСТОРОЖДЕНИЙ</vt:lpstr>
      <vt:lpstr>Презентация PowerPoint</vt:lpstr>
      <vt:lpstr>Презентация PowerPoint</vt:lpstr>
      <vt:lpstr>Презентация PowerPoint</vt:lpstr>
      <vt:lpstr>СЕВЕРНАЯ КАСПИЙСКАЯ АВАРИЙНО-СПАСАТЕЛЬНАЯ СЛУЖБА</vt:lpstr>
      <vt:lpstr>СЕВЕРНАЯ КАСПИЙСКАЯ АВАРИЙНО-СПАСАТЕЛЬНАЯ СЛУЖБА</vt:lpstr>
      <vt:lpstr>УСТАНОВКА ОБРАБОТКИ ПРОМЫШЛЕННЫХ СТОЧНЫХ ВОД</vt:lpstr>
      <vt:lpstr>УСТАНОВКА ОБРАБОТКИ ПРОМЫШЛЕННЫХ СТОЧНЫХ ВОД</vt:lpstr>
      <vt:lpstr>УСТАНОВКА ОБРАБОТКИ ПРОМЫШЛЕННЫХ СТОЧНЫХ ВОД</vt:lpstr>
      <vt:lpstr>ТЭО ДЛЯ ЗАВОДА АЗОТСОДЕРЖАЩИХ, ФОСФАТНЫХ И КАЛИЙНЫХ УДОБРЕНИЙ </vt:lpstr>
      <vt:lpstr>ТЭО ДЛЯ ЗАВОДА АЗОТСОДЕРЖАЩИХ, ФОСФАТНЫХ И КАЛИЙНЫХ УДОБРЕНИЙ </vt:lpstr>
      <vt:lpstr>Презентация PowerPoint</vt:lpstr>
      <vt:lpstr>СИСТЕМА ВОДОСНАБЖЕНИЯ Г.КАРАГАНДА</vt:lpstr>
      <vt:lpstr>ОТОПИТЕЛЬНАЯ СИСТЕМА ЖАНАОЗЕН </vt:lpstr>
      <vt:lpstr>ВОДОСНАБЖЕНИЕ САРАНЬ</vt:lpstr>
      <vt:lpstr>СОКОЛОВСКИЙ ВОДОВОД</vt:lpstr>
      <vt:lpstr>ВОДОВОД ЭКИБАСТУЗ-МАЙКАЙЫН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Моисеев Алексей Владимирович</dc:creator>
  <cp:lastModifiedBy>admin</cp:lastModifiedBy>
  <cp:revision>295</cp:revision>
  <cp:lastPrinted>2014-07-03T03:56:21Z</cp:lastPrinted>
  <dcterms:created xsi:type="dcterms:W3CDTF">2014-04-30T07:55:21Z</dcterms:created>
  <dcterms:modified xsi:type="dcterms:W3CDTF">2019-06-05T10:26:56Z</dcterms:modified>
</cp:coreProperties>
</file>